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heme/theme3.xml" ContentType="application/vnd.openxmlformats-officedocument.theme+xml"/>
  <Override PartName="/ppt/tags/tag90.xml" ContentType="application/vnd.openxmlformats-officedocument.presentationml.tags+xml"/>
  <Override PartName="/ppt/notesSlides/notesSlide1.xml" ContentType="application/vnd.openxmlformats-officedocument.presentationml.notesSlide+xml"/>
  <Override PartName="/ppt/tags/tag91.xml" ContentType="application/vnd.openxmlformats-officedocument.presentationml.tags+xml"/>
  <Override PartName="/ppt/notesSlides/notesSlide2.xml" ContentType="application/vnd.openxmlformats-officedocument.presentationml.notesSlide+xml"/>
  <Override PartName="/ppt/tags/tag92.xml" ContentType="application/vnd.openxmlformats-officedocument.presentationml.tags+xml"/>
  <Override PartName="/ppt/notesSlides/notesSlide3.xml" ContentType="application/vnd.openxmlformats-officedocument.presentationml.notesSlide+xml"/>
  <Override PartName="/ppt/tags/tag93.xml" ContentType="application/vnd.openxmlformats-officedocument.presentationml.tags+xml"/>
  <Override PartName="/ppt/notesSlides/notesSlide4.xml" ContentType="application/vnd.openxmlformats-officedocument.presentationml.notesSlide+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notesSlides/notesSlide7.xml" ContentType="application/vnd.openxmlformats-officedocument.presentationml.notesSlide+xml"/>
  <Override PartName="/ppt/tags/tag97.xml" ContentType="application/vnd.openxmlformats-officedocument.presentationml.tags+xml"/>
  <Override PartName="/ppt/notesSlides/notesSlide8.xml" ContentType="application/vnd.openxmlformats-officedocument.presentationml.notesSlide+xml"/>
  <Override PartName="/ppt/tags/tag98.xml" ContentType="application/vnd.openxmlformats-officedocument.presentationml.tags+xml"/>
  <Override PartName="/ppt/notesSlides/notesSlide9.xml" ContentType="application/vnd.openxmlformats-officedocument.presentationml.notesSlide+xml"/>
  <Override PartName="/ppt/tags/tag99.xml" ContentType="application/vnd.openxmlformats-officedocument.presentationml.tags+xml"/>
  <Override PartName="/ppt/notesSlides/notesSlide10.xml" ContentType="application/vnd.openxmlformats-officedocument.presentationml.notesSlide+xml"/>
  <Override PartName="/ppt/tags/tag100.xml" ContentType="application/vnd.openxmlformats-officedocument.presentationml.tags+xml"/>
  <Override PartName="/ppt/notesSlides/notesSlide11.xml" ContentType="application/vnd.openxmlformats-officedocument.presentationml.notesSlide+xml"/>
  <Override PartName="/ppt/tags/tag101.xml" ContentType="application/vnd.openxmlformats-officedocument.presentationml.tags+xml"/>
  <Override PartName="/ppt/notesSlides/notesSlide12.xml" ContentType="application/vnd.openxmlformats-officedocument.presentationml.notesSlide+xml"/>
  <Override PartName="/ppt/tags/tag102.xml" ContentType="application/vnd.openxmlformats-officedocument.presentationml.tags+xml"/>
  <Override PartName="/ppt/notesSlides/notesSlide13.xml" ContentType="application/vnd.openxmlformats-officedocument.presentationml.notesSlide+xml"/>
  <Override PartName="/ppt/tags/tag103.xml" ContentType="application/vnd.openxmlformats-officedocument.presentationml.tags+xml"/>
  <Override PartName="/ppt/notesSlides/notesSlide14.xml" ContentType="application/vnd.openxmlformats-officedocument.presentationml.notesSlide+xml"/>
  <Override PartName="/ppt/tags/tag104.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05.xml" ContentType="application/vnd.openxmlformats-officedocument.presentationml.tags+xml"/>
  <Override PartName="/ppt/notesSlides/notesSlide16.xml" ContentType="application/vnd.openxmlformats-officedocument.presentationml.notesSlide+xml"/>
  <Override PartName="/ppt/tags/tag106.xml" ContentType="application/vnd.openxmlformats-officedocument.presentationml.tags+xml"/>
  <Override PartName="/ppt/notesSlides/notesSlide17.xml" ContentType="application/vnd.openxmlformats-officedocument.presentationml.notesSlide+xml"/>
  <Override PartName="/ppt/tags/tag107.xml" ContentType="application/vnd.openxmlformats-officedocument.presentationml.tags+xml"/>
  <Override PartName="/ppt/notesSlides/notesSlide18.xml" ContentType="application/vnd.openxmlformats-officedocument.presentationml.notesSlide+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tags/tag110.xml" ContentType="application/vnd.openxmlformats-officedocument.presentationml.tags+xml"/>
  <Override PartName="/ppt/notesSlides/notesSlide21.xml" ContentType="application/vnd.openxmlformats-officedocument.presentationml.notesSlide+xml"/>
  <Override PartName="/ppt/tags/tag111.xml" ContentType="application/vnd.openxmlformats-officedocument.presentationml.tags+xml"/>
  <Override PartName="/ppt/notesSlides/notesSlide22.xml" ContentType="application/vnd.openxmlformats-officedocument.presentationml.notesSlide+xml"/>
  <Override PartName="/ppt/tags/tag112.xml" ContentType="application/vnd.openxmlformats-officedocument.presentationml.tags+xml"/>
  <Override PartName="/ppt/notesSlides/notesSlide23.xml" ContentType="application/vnd.openxmlformats-officedocument.presentationml.notesSlide+xml"/>
  <Override PartName="/ppt/tags/tag113.xml" ContentType="application/vnd.openxmlformats-officedocument.presentationml.tags+xml"/>
  <Override PartName="/ppt/notesSlides/notesSlide24.xml" ContentType="application/vnd.openxmlformats-officedocument.presentationml.notesSlide+xml"/>
  <Override PartName="/ppt/tags/tag114.xml" ContentType="application/vnd.openxmlformats-officedocument.presentationml.tags+xml"/>
  <Override PartName="/ppt/notesSlides/notesSlide25.xml" ContentType="application/vnd.openxmlformats-officedocument.presentationml.notesSlide+xml"/>
  <Override PartName="/ppt/tags/tag115.xml" ContentType="application/vnd.openxmlformats-officedocument.presentationml.tags+xml"/>
  <Override PartName="/ppt/notesSlides/notesSlide26.xml" ContentType="application/vnd.openxmlformats-officedocument.presentationml.notesSlide+xml"/>
  <Override PartName="/ppt/tags/tag116.xml" ContentType="application/vnd.openxmlformats-officedocument.presentationml.tags+xml"/>
  <Override PartName="/ppt/notesSlides/notesSlide27.xml" ContentType="application/vnd.openxmlformats-officedocument.presentationml.notesSlide+xml"/>
  <Override PartName="/ppt/tags/tag117.xml" ContentType="application/vnd.openxmlformats-officedocument.presentationml.tags+xml"/>
  <Override PartName="/ppt/notesSlides/notesSlide28.xml" ContentType="application/vnd.openxmlformats-officedocument.presentationml.notesSlide+xml"/>
  <Override PartName="/ppt/tags/tag118.xml" ContentType="application/vnd.openxmlformats-officedocument.presentationml.tags+xml"/>
  <Override PartName="/ppt/notesSlides/notesSlide29.xml" ContentType="application/vnd.openxmlformats-officedocument.presentationml.notesSlide+xml"/>
  <Override PartName="/ppt/tags/tag119.xml" ContentType="application/vnd.openxmlformats-officedocument.presentationml.tags+xml"/>
  <Override PartName="/ppt/notesSlides/notesSlide30.xml" ContentType="application/vnd.openxmlformats-officedocument.presentationml.notesSlide+xml"/>
  <Override PartName="/ppt/tags/tag120.xml" ContentType="application/vnd.openxmlformats-officedocument.presentationml.tags+xml"/>
  <Override PartName="/ppt/notesSlides/notesSlide31.xml" ContentType="application/vnd.openxmlformats-officedocument.presentationml.notesSlide+xml"/>
  <Override PartName="/ppt/tags/tag121.xml" ContentType="application/vnd.openxmlformats-officedocument.presentationml.tags+xml"/>
  <Override PartName="/ppt/notesSlides/notesSlide32.xml" ContentType="application/vnd.openxmlformats-officedocument.presentationml.notesSlide+xml"/>
  <Override PartName="/ppt/tags/tag122.xml" ContentType="application/vnd.openxmlformats-officedocument.presentationml.tags+xml"/>
  <Override PartName="/ppt/notesSlides/notesSlide33.xml" ContentType="application/vnd.openxmlformats-officedocument.presentationml.notesSlide+xml"/>
  <Override PartName="/ppt/tags/tag123.xml" ContentType="application/vnd.openxmlformats-officedocument.presentationml.tags+xml"/>
  <Override PartName="/ppt/notesSlides/notesSlide34.xml" ContentType="application/vnd.openxmlformats-officedocument.presentationml.notesSlide+xml"/>
  <Override PartName="/ppt/tags/tag124.xml" ContentType="application/vnd.openxmlformats-officedocument.presentationml.tags+xml"/>
  <Override PartName="/ppt/notesSlides/notesSlide35.xml" ContentType="application/vnd.openxmlformats-officedocument.presentationml.notesSlide+xml"/>
  <Override PartName="/ppt/tags/tag125.xml" ContentType="application/vnd.openxmlformats-officedocument.presentationml.tags+xml"/>
  <Override PartName="/ppt/notesSlides/notesSlide36.xml" ContentType="application/vnd.openxmlformats-officedocument.presentationml.notesSlide+xml"/>
  <Override PartName="/ppt/tags/tag126.xml" ContentType="application/vnd.openxmlformats-officedocument.presentationml.tags+xml"/>
  <Override PartName="/ppt/notesSlides/notesSlide37.xml" ContentType="application/vnd.openxmlformats-officedocument.presentationml.notesSlide+xml"/>
  <Override PartName="/ppt/tags/tag127.xml" ContentType="application/vnd.openxmlformats-officedocument.presentationml.tags+xml"/>
  <Override PartName="/ppt/notesSlides/notesSlide38.xml" ContentType="application/vnd.openxmlformats-officedocument.presentationml.notesSlide+xml"/>
  <Override PartName="/ppt/tags/tag128.xml" ContentType="application/vnd.openxmlformats-officedocument.presentationml.tags+xml"/>
  <Override PartName="/ppt/notesSlides/notesSlide39.xml" ContentType="application/vnd.openxmlformats-officedocument.presentationml.notesSlide+xml"/>
  <Override PartName="/ppt/tags/tag129.xml" ContentType="application/vnd.openxmlformats-officedocument.presentationml.tags+xml"/>
  <Override PartName="/ppt/notesSlides/notesSlide40.xml" ContentType="application/vnd.openxmlformats-officedocument.presentationml.notesSlide+xml"/>
  <Override PartName="/ppt/tags/tag130.xml" ContentType="application/vnd.openxmlformats-officedocument.presentationml.tags+xml"/>
  <Override PartName="/ppt/notesSlides/notesSlide41.xml" ContentType="application/vnd.openxmlformats-officedocument.presentationml.notesSlide+xml"/>
  <Override PartName="/ppt/tags/tag131.xml" ContentType="application/vnd.openxmlformats-officedocument.presentationml.tags+xml"/>
  <Override PartName="/ppt/notesSlides/notesSlide42.xml" ContentType="application/vnd.openxmlformats-officedocument.presentationml.notesSlide+xml"/>
  <Override PartName="/ppt/tags/tag132.xml" ContentType="application/vnd.openxmlformats-officedocument.presentationml.tags+xml"/>
  <Override PartName="/ppt/notesSlides/notesSlide43.xml" ContentType="application/vnd.openxmlformats-officedocument.presentationml.notesSlide+xml"/>
  <Override PartName="/ppt/tags/tag133.xml" ContentType="application/vnd.openxmlformats-officedocument.presentationml.tags+xml"/>
  <Override PartName="/ppt/notesSlides/notesSlide44.xml" ContentType="application/vnd.openxmlformats-officedocument.presentationml.notesSlide+xml"/>
  <Override PartName="/ppt/tags/tag134.xml" ContentType="application/vnd.openxmlformats-officedocument.presentationml.tags+xml"/>
  <Override PartName="/ppt/notesSlides/notesSlide45.xml" ContentType="application/vnd.openxmlformats-officedocument.presentationml.notesSlide+xml"/>
  <Override PartName="/ppt/tags/tag135.xml" ContentType="application/vnd.openxmlformats-officedocument.presentationml.tags+xml"/>
  <Override PartName="/ppt/notesSlides/notesSlide46.xml" ContentType="application/vnd.openxmlformats-officedocument.presentationml.notesSlide+xml"/>
  <Override PartName="/ppt/tags/tag136.xml" ContentType="application/vnd.openxmlformats-officedocument.presentationml.tags+xml"/>
  <Override PartName="/ppt/notesSlides/notesSlide47.xml" ContentType="application/vnd.openxmlformats-officedocument.presentationml.notesSlide+xml"/>
  <Override PartName="/ppt/tags/tag137.xml" ContentType="application/vnd.openxmlformats-officedocument.presentationml.tags+xml"/>
  <Override PartName="/ppt/notesSlides/notesSlide48.xml" ContentType="application/vnd.openxmlformats-officedocument.presentationml.notesSlide+xml"/>
  <Override PartName="/ppt/tags/tag138.xml" ContentType="application/vnd.openxmlformats-officedocument.presentationml.tags+xml"/>
  <Override PartName="/ppt/notesSlides/notesSlide49.xml" ContentType="application/vnd.openxmlformats-officedocument.presentationml.notesSlide+xml"/>
  <Override PartName="/ppt/tags/tag139.xml" ContentType="application/vnd.openxmlformats-officedocument.presentationml.tags+xml"/>
  <Override PartName="/ppt/notesSlides/notesSlide50.xml" ContentType="application/vnd.openxmlformats-officedocument.presentationml.notesSlide+xml"/>
  <Override PartName="/ppt/tags/tag140.xml" ContentType="application/vnd.openxmlformats-officedocument.presentationml.tags+xml"/>
  <Override PartName="/ppt/notesSlides/notesSlide51.xml" ContentType="application/vnd.openxmlformats-officedocument.presentationml.notesSlide+xml"/>
  <Override PartName="/ppt/tags/tag141.xml" ContentType="application/vnd.openxmlformats-officedocument.presentationml.tags+xml"/>
  <Override PartName="/ppt/notesSlides/notesSlide52.xml" ContentType="application/vnd.openxmlformats-officedocument.presentationml.notesSlide+xml"/>
  <Override PartName="/ppt/tags/tag142.xml" ContentType="application/vnd.openxmlformats-officedocument.presentationml.tags+xml"/>
  <Override PartName="/ppt/notesSlides/notesSlide53.xml" ContentType="application/vnd.openxmlformats-officedocument.presentationml.notesSlide+xml"/>
  <Override PartName="/ppt/tags/tag143.xml" ContentType="application/vnd.openxmlformats-officedocument.presentationml.tags+xml"/>
  <Override PartName="/ppt/notesSlides/notesSlide54.xml" ContentType="application/vnd.openxmlformats-officedocument.presentationml.notesSlide+xml"/>
  <Override PartName="/ppt/tags/tag144.xml" ContentType="application/vnd.openxmlformats-officedocument.presentationml.tags+xml"/>
  <Override PartName="/ppt/notesSlides/notesSlide55.xml" ContentType="application/vnd.openxmlformats-officedocument.presentationml.notesSlide+xml"/>
  <Override PartName="/ppt/tags/tag145.xml" ContentType="application/vnd.openxmlformats-officedocument.presentationml.tags+xml"/>
  <Override PartName="/ppt/notesSlides/notesSlide56.xml" ContentType="application/vnd.openxmlformats-officedocument.presentationml.notesSlide+xml"/>
  <Override PartName="/ppt/tags/tag146.xml" ContentType="application/vnd.openxmlformats-officedocument.presentationml.tags+xml"/>
  <Override PartName="/ppt/notesSlides/notesSlide57.xml" ContentType="application/vnd.openxmlformats-officedocument.presentationml.notesSlide+xml"/>
  <Override PartName="/ppt/tags/tag147.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1"/>
    <p:sldMasterId id="2147484043" r:id="rId2"/>
  </p:sldMasterIdLst>
  <p:notesMasterIdLst>
    <p:notesMasterId r:id="rId61"/>
  </p:notesMasterIdLst>
  <p:sldIdLst>
    <p:sldId id="277" r:id="rId3"/>
    <p:sldId id="301" r:id="rId4"/>
    <p:sldId id="293" r:id="rId5"/>
    <p:sldId id="427" r:id="rId6"/>
    <p:sldId id="308" r:id="rId7"/>
    <p:sldId id="375" r:id="rId8"/>
    <p:sldId id="379" r:id="rId9"/>
    <p:sldId id="309" r:id="rId10"/>
    <p:sldId id="398" r:id="rId11"/>
    <p:sldId id="426" r:id="rId12"/>
    <p:sldId id="418" r:id="rId13"/>
    <p:sldId id="337" r:id="rId14"/>
    <p:sldId id="384" r:id="rId15"/>
    <p:sldId id="381" r:id="rId16"/>
    <p:sldId id="382" r:id="rId17"/>
    <p:sldId id="404" r:id="rId18"/>
    <p:sldId id="380" r:id="rId19"/>
    <p:sldId id="349" r:id="rId20"/>
    <p:sldId id="378" r:id="rId21"/>
    <p:sldId id="388" r:id="rId22"/>
    <p:sldId id="387" r:id="rId23"/>
    <p:sldId id="400" r:id="rId24"/>
    <p:sldId id="399" r:id="rId25"/>
    <p:sldId id="428" r:id="rId26"/>
    <p:sldId id="340" r:id="rId27"/>
    <p:sldId id="341" r:id="rId28"/>
    <p:sldId id="316" r:id="rId29"/>
    <p:sldId id="317" r:id="rId30"/>
    <p:sldId id="318" r:id="rId31"/>
    <p:sldId id="417" r:id="rId32"/>
    <p:sldId id="416" r:id="rId33"/>
    <p:sldId id="336" r:id="rId34"/>
    <p:sldId id="311" r:id="rId35"/>
    <p:sldId id="365" r:id="rId36"/>
    <p:sldId id="425" r:id="rId37"/>
    <p:sldId id="407" r:id="rId38"/>
    <p:sldId id="408" r:id="rId39"/>
    <p:sldId id="420" r:id="rId40"/>
    <p:sldId id="392" r:id="rId41"/>
    <p:sldId id="419" r:id="rId42"/>
    <p:sldId id="410" r:id="rId43"/>
    <p:sldId id="409" r:id="rId44"/>
    <p:sldId id="367" r:id="rId45"/>
    <p:sldId id="383" r:id="rId46"/>
    <p:sldId id="421" r:id="rId47"/>
    <p:sldId id="411" r:id="rId48"/>
    <p:sldId id="429" r:id="rId49"/>
    <p:sldId id="430" r:id="rId50"/>
    <p:sldId id="431" r:id="rId51"/>
    <p:sldId id="362" r:id="rId52"/>
    <p:sldId id="361" r:id="rId53"/>
    <p:sldId id="424" r:id="rId54"/>
    <p:sldId id="359" r:id="rId55"/>
    <p:sldId id="302" r:id="rId56"/>
    <p:sldId id="363" r:id="rId57"/>
    <p:sldId id="304" r:id="rId58"/>
    <p:sldId id="306" r:id="rId59"/>
    <p:sldId id="268" r:id="rId60"/>
  </p:sldIdLst>
  <p:sldSz cx="12192000" cy="6858000"/>
  <p:notesSz cx="7772400" cy="10058400"/>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3ED2B0-6545-4223-A428-2C313AC10F40}">
          <p14:sldIdLst>
            <p14:sldId id="277"/>
            <p14:sldId id="301"/>
            <p14:sldId id="293"/>
          </p14:sldIdLst>
        </p14:section>
        <p14:section name="Introduction to AWS Lambda" id="{BEC4E0D7-DE93-4D55-A20F-91F42654038D}">
          <p14:sldIdLst>
            <p14:sldId id="427"/>
            <p14:sldId id="308"/>
            <p14:sldId id="375"/>
          </p14:sldIdLst>
        </p14:section>
        <p14:section name="How AWS Lambda works" id="{BDC1BDF0-E3D5-4BAF-B87A-2A5D72850D91}">
          <p14:sldIdLst>
            <p14:sldId id="379"/>
            <p14:sldId id="309"/>
            <p14:sldId id="398"/>
            <p14:sldId id="426"/>
          </p14:sldIdLst>
        </p14:section>
        <p14:section name="Invocation model" id="{46926E78-02BA-49A6-ACE5-E07E0E60A899}">
          <p14:sldIdLst>
            <p14:sldId id="418"/>
            <p14:sldId id="337"/>
            <p14:sldId id="384"/>
            <p14:sldId id="381"/>
            <p14:sldId id="382"/>
            <p14:sldId id="404"/>
          </p14:sldIdLst>
        </p14:section>
        <p14:section name="Permissions" id="{F1C6CA4C-0D5D-4E5D-A65D-413782F71A53}">
          <p14:sldIdLst>
            <p14:sldId id="380"/>
            <p14:sldId id="349"/>
            <p14:sldId id="378"/>
            <p14:sldId id="388"/>
          </p14:sldIdLst>
        </p14:section>
        <p14:section name="Develop, test, deploy" id="{991FA1CD-2EF7-4BFD-9789-E3730D22EABB}">
          <p14:sldIdLst>
            <p14:sldId id="387"/>
            <p14:sldId id="400"/>
            <p14:sldId id="399"/>
            <p14:sldId id="428"/>
            <p14:sldId id="340"/>
            <p14:sldId id="341"/>
            <p14:sldId id="316"/>
            <p14:sldId id="317"/>
            <p14:sldId id="318"/>
            <p14:sldId id="417"/>
            <p14:sldId id="416"/>
            <p14:sldId id="336"/>
            <p14:sldId id="311"/>
            <p14:sldId id="365"/>
            <p14:sldId id="425"/>
            <p14:sldId id="407"/>
            <p14:sldId id="408"/>
            <p14:sldId id="420"/>
            <p14:sldId id="392"/>
            <p14:sldId id="419"/>
            <p14:sldId id="410"/>
            <p14:sldId id="409"/>
            <p14:sldId id="367"/>
            <p14:sldId id="383"/>
            <p14:sldId id="421"/>
            <p14:sldId id="411"/>
            <p14:sldId id="429"/>
            <p14:sldId id="430"/>
            <p14:sldId id="431"/>
            <p14:sldId id="362"/>
            <p14:sldId id="361"/>
            <p14:sldId id="424"/>
            <p14:sldId id="359"/>
          </p14:sldIdLst>
        </p14:section>
        <p14:section name="Lab 4: Develop solution using AWS Lambda" id="{AF37B919-7740-4DE5-AFC8-0BF079234779}">
          <p14:sldIdLst>
            <p14:sldId id="302"/>
            <p14:sldId id="363"/>
          </p14:sldIdLst>
        </p14:section>
        <p14:section name="Wrap-up" id="{AE8CBE16-EBA8-4039-A162-8117C210D88C}">
          <p14:sldIdLst>
            <p14:sldId id="304"/>
            <p14:sldId id="306"/>
            <p14:sldId id="268"/>
          </p14:sldIdLst>
        </p14:section>
        <p14:section name="Default Section" id="{CC5E1D04-5007-4A69-895F-B0619DABA5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67599" autoAdjust="0"/>
  </p:normalViewPr>
  <p:slideViewPr>
    <p:cSldViewPr snapToGrid="0">
      <p:cViewPr varScale="1">
        <p:scale>
          <a:sx n="74" d="100"/>
          <a:sy n="74" d="100"/>
        </p:scale>
        <p:origin x="1038" y="54"/>
      </p:cViewPr>
      <p:guideLst/>
    </p:cSldViewPr>
  </p:slideViewPr>
  <p:notesTextViewPr>
    <p:cViewPr>
      <p:scale>
        <a:sx n="1" d="1"/>
        <a:sy n="1" d="1"/>
      </p:scale>
      <p:origin x="0" y="0"/>
    </p:cViewPr>
  </p:notesTextViewPr>
  <p:notesViewPr>
    <p:cSldViewPr snapToGrid="0">
      <p:cViewPr varScale="1">
        <p:scale>
          <a:sx n="77" d="100"/>
          <a:sy n="77" d="100"/>
        </p:scale>
        <p:origin x="285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E25339-DAA4-44DD-9A8D-C9F93B2E85D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79BCE51-67C5-4FA7-9494-1509D4186C3F}">
      <dgm:prSet phldrT="[Text]" custT="1"/>
      <dgm:spPr>
        <a:solidFill>
          <a:schemeClr val="accent1"/>
        </a:solidFill>
        <a:ln w="12700">
          <a:solidFill>
            <a:schemeClr val="tx2"/>
          </a:solidFill>
        </a:ln>
      </dgm:spPr>
      <dgm:t>
        <a:bodyPr/>
        <a:lstStyle/>
        <a:p>
          <a:r>
            <a:rPr lang="en-US" sz="1600" dirty="0">
              <a:solidFill>
                <a:schemeClr val="bg2"/>
              </a:solidFill>
            </a:rPr>
            <a:t>Cold start</a:t>
          </a:r>
        </a:p>
      </dgm:t>
    </dgm:pt>
    <dgm:pt modelId="{4A34F7BA-ABFB-4565-83BB-A5879EC6EEBC}" type="sibTrans" cxnId="{2274EC1A-2383-4CA0-B62C-A5115DEC45EE}">
      <dgm:prSet/>
      <dgm:spPr/>
      <dgm:t>
        <a:bodyPr/>
        <a:lstStyle/>
        <a:p>
          <a:endParaRPr lang="en-US" sz="1600"/>
        </a:p>
      </dgm:t>
    </dgm:pt>
    <dgm:pt modelId="{3622A030-1377-4439-8459-38DF4BBD70C7}" type="parTrans" cxnId="{2274EC1A-2383-4CA0-B62C-A5115DEC45EE}">
      <dgm:prSet/>
      <dgm:spPr/>
      <dgm:t>
        <a:bodyPr/>
        <a:lstStyle/>
        <a:p>
          <a:endParaRPr lang="en-US" sz="1600"/>
        </a:p>
      </dgm:t>
    </dgm:pt>
    <dgm:pt modelId="{952EBC10-576A-4D46-BFBD-98A81B1AB524}">
      <dgm:prSet phldrT="[Text]" custT="1"/>
      <dgm:spPr>
        <a:solidFill>
          <a:schemeClr val="accent3"/>
        </a:solidFill>
        <a:ln w="12700">
          <a:solidFill>
            <a:schemeClr val="tx2"/>
          </a:solidFill>
        </a:ln>
      </dgm:spPr>
      <dgm:t>
        <a:bodyPr/>
        <a:lstStyle/>
        <a:p>
          <a:r>
            <a:rPr lang="en-US" sz="1600" dirty="0">
              <a:solidFill>
                <a:schemeClr val="tx2"/>
              </a:solidFill>
            </a:rPr>
            <a:t>Invoke</a:t>
          </a:r>
        </a:p>
      </dgm:t>
    </dgm:pt>
    <dgm:pt modelId="{A18A398C-18E8-4B3A-8C92-F16E950B78D4}" type="parTrans" cxnId="{E83EB0B4-944C-40B5-978F-061A9E7AD5EB}">
      <dgm:prSet/>
      <dgm:spPr/>
      <dgm:t>
        <a:bodyPr/>
        <a:lstStyle/>
        <a:p>
          <a:endParaRPr lang="en-US" sz="1600"/>
        </a:p>
      </dgm:t>
    </dgm:pt>
    <dgm:pt modelId="{2B55448C-AE23-43A7-B135-6ED6DE43BCA8}" type="sibTrans" cxnId="{E83EB0B4-944C-40B5-978F-061A9E7AD5EB}">
      <dgm:prSet/>
      <dgm:spPr/>
      <dgm:t>
        <a:bodyPr/>
        <a:lstStyle/>
        <a:p>
          <a:endParaRPr lang="en-US" sz="1600"/>
        </a:p>
      </dgm:t>
    </dgm:pt>
    <dgm:pt modelId="{D546D36A-0CDA-42FF-A326-0751F65D7770}">
      <dgm:prSet phldrT="[Text]" custT="1"/>
      <dgm:spPr>
        <a:solidFill>
          <a:schemeClr val="accent3"/>
        </a:solidFill>
        <a:ln w="12700">
          <a:solidFill>
            <a:schemeClr val="tx2"/>
          </a:solidFill>
        </a:ln>
      </dgm:spPr>
      <dgm:t>
        <a:bodyPr/>
        <a:lstStyle/>
        <a:p>
          <a:r>
            <a:rPr lang="en-US" sz="1600" dirty="0">
              <a:solidFill>
                <a:schemeClr val="tx2"/>
              </a:solidFill>
            </a:rPr>
            <a:t>Invoke</a:t>
          </a:r>
        </a:p>
      </dgm:t>
    </dgm:pt>
    <dgm:pt modelId="{5059DC98-86BA-425C-AB8F-3171656829D2}" type="parTrans" cxnId="{7E7DE3A7-5A7A-4556-A68C-0B2A02674E5D}">
      <dgm:prSet/>
      <dgm:spPr/>
      <dgm:t>
        <a:bodyPr/>
        <a:lstStyle/>
        <a:p>
          <a:endParaRPr lang="en-US" sz="1600"/>
        </a:p>
      </dgm:t>
    </dgm:pt>
    <dgm:pt modelId="{BA011787-7BDB-4239-8615-9136D99FF7DD}" type="sibTrans" cxnId="{7E7DE3A7-5A7A-4556-A68C-0B2A02674E5D}">
      <dgm:prSet/>
      <dgm:spPr/>
      <dgm:t>
        <a:bodyPr/>
        <a:lstStyle/>
        <a:p>
          <a:endParaRPr lang="en-US" sz="1600"/>
        </a:p>
      </dgm:t>
    </dgm:pt>
    <dgm:pt modelId="{55AC2CD8-7B67-44C2-A20E-D045433F447E}">
      <dgm:prSet phldrT="[Text]" custT="1"/>
      <dgm:spPr>
        <a:solidFill>
          <a:schemeClr val="bg1"/>
        </a:solidFill>
      </dgm:spPr>
      <dgm:t>
        <a:bodyPr/>
        <a:lstStyle/>
        <a:p>
          <a:r>
            <a:rPr lang="en-US" sz="1600" dirty="0">
              <a:solidFill>
                <a:schemeClr val="tx1"/>
              </a:solidFill>
            </a:rPr>
            <a:t>Inactivity period</a:t>
          </a:r>
        </a:p>
      </dgm:t>
    </dgm:pt>
    <dgm:pt modelId="{1F73F478-82A3-4AD8-B15E-24E232A956B0}" type="parTrans" cxnId="{AF7229EA-F581-43EC-856F-FE2DD99CF285}">
      <dgm:prSet/>
      <dgm:spPr/>
      <dgm:t>
        <a:bodyPr/>
        <a:lstStyle/>
        <a:p>
          <a:endParaRPr lang="en-US" sz="1600"/>
        </a:p>
      </dgm:t>
    </dgm:pt>
    <dgm:pt modelId="{886F390F-9D0B-4FDA-9626-392FB75EF448}" type="sibTrans" cxnId="{AF7229EA-F581-43EC-856F-FE2DD99CF285}">
      <dgm:prSet/>
      <dgm:spPr/>
      <dgm:t>
        <a:bodyPr/>
        <a:lstStyle/>
        <a:p>
          <a:endParaRPr lang="en-US" sz="1600"/>
        </a:p>
      </dgm:t>
    </dgm:pt>
    <dgm:pt modelId="{DCBFC9A0-7744-4835-A047-349FC163A1CA}">
      <dgm:prSet phldrT="[Text]" custT="1"/>
      <dgm:spPr>
        <a:solidFill>
          <a:schemeClr val="accent4"/>
        </a:solidFill>
        <a:ln w="12700">
          <a:solidFill>
            <a:schemeClr val="tx2"/>
          </a:solidFill>
        </a:ln>
      </dgm:spPr>
      <dgm:t>
        <a:bodyPr lIns="0" rIns="0"/>
        <a:lstStyle/>
        <a:p>
          <a:r>
            <a:rPr lang="en-US" sz="1600" dirty="0">
              <a:solidFill>
                <a:schemeClr val="tx1"/>
              </a:solidFill>
            </a:rPr>
            <a:t>Shutdown</a:t>
          </a:r>
        </a:p>
      </dgm:t>
    </dgm:pt>
    <dgm:pt modelId="{18A9FAD1-214D-48A2-ACD6-D87B25745291}" type="parTrans" cxnId="{D5631F0C-700B-4C15-999B-DA5FF042A9C4}">
      <dgm:prSet/>
      <dgm:spPr/>
      <dgm:t>
        <a:bodyPr/>
        <a:lstStyle/>
        <a:p>
          <a:endParaRPr lang="en-US" sz="1600"/>
        </a:p>
      </dgm:t>
    </dgm:pt>
    <dgm:pt modelId="{C5A13C16-D3A1-46D6-BD3A-02520D89B22F}" type="sibTrans" cxnId="{D5631F0C-700B-4C15-999B-DA5FF042A9C4}">
      <dgm:prSet/>
      <dgm:spPr/>
      <dgm:t>
        <a:bodyPr/>
        <a:lstStyle/>
        <a:p>
          <a:endParaRPr lang="en-US" sz="1600"/>
        </a:p>
      </dgm:t>
    </dgm:pt>
    <dgm:pt modelId="{F99E11A3-2C52-4AE1-A9ED-297238EF1693}" type="pres">
      <dgm:prSet presAssocID="{5AE25339-DAA4-44DD-9A8D-C9F93B2E85DC}" presName="Name0" presStyleCnt="0">
        <dgm:presLayoutVars>
          <dgm:dir/>
          <dgm:animLvl val="lvl"/>
          <dgm:resizeHandles val="exact"/>
        </dgm:presLayoutVars>
      </dgm:prSet>
      <dgm:spPr/>
    </dgm:pt>
    <dgm:pt modelId="{5002251A-85EC-4B5A-99A9-BB59AD5F8BFB}" type="pres">
      <dgm:prSet presAssocID="{F79BCE51-67C5-4FA7-9494-1509D4186C3F}" presName="parTxOnly" presStyleLbl="node1" presStyleIdx="0" presStyleCnt="5" custScaleX="75132">
        <dgm:presLayoutVars>
          <dgm:chMax val="0"/>
          <dgm:chPref val="0"/>
          <dgm:bulletEnabled val="1"/>
        </dgm:presLayoutVars>
      </dgm:prSet>
      <dgm:spPr/>
    </dgm:pt>
    <dgm:pt modelId="{05D7A747-1228-49D9-A7F4-D8ACA1B8B9E1}" type="pres">
      <dgm:prSet presAssocID="{4A34F7BA-ABFB-4565-83BB-A5879EC6EEBC}" presName="parTxOnlySpace" presStyleCnt="0"/>
      <dgm:spPr/>
    </dgm:pt>
    <dgm:pt modelId="{3A2781CB-EEEE-4958-A1BD-C920ADC12636}" type="pres">
      <dgm:prSet presAssocID="{952EBC10-576A-4D46-BFBD-98A81B1AB524}" presName="parTxOnly" presStyleLbl="node1" presStyleIdx="1" presStyleCnt="5">
        <dgm:presLayoutVars>
          <dgm:chMax val="0"/>
          <dgm:chPref val="0"/>
          <dgm:bulletEnabled val="1"/>
        </dgm:presLayoutVars>
      </dgm:prSet>
      <dgm:spPr/>
    </dgm:pt>
    <dgm:pt modelId="{FA5B2605-6475-4779-AD32-76D3587F1110}" type="pres">
      <dgm:prSet presAssocID="{2B55448C-AE23-43A7-B135-6ED6DE43BCA8}" presName="parTxOnlySpace" presStyleCnt="0"/>
      <dgm:spPr/>
    </dgm:pt>
    <dgm:pt modelId="{D9AFA028-662C-45B9-9D06-2A78254F4CB0}" type="pres">
      <dgm:prSet presAssocID="{D546D36A-0CDA-42FF-A326-0751F65D7770}" presName="parTxOnly" presStyleLbl="node1" presStyleIdx="2" presStyleCnt="5">
        <dgm:presLayoutVars>
          <dgm:chMax val="0"/>
          <dgm:chPref val="0"/>
          <dgm:bulletEnabled val="1"/>
        </dgm:presLayoutVars>
      </dgm:prSet>
      <dgm:spPr/>
    </dgm:pt>
    <dgm:pt modelId="{18BACFCF-19F4-4720-AE0A-4FBF3F50DCAC}" type="pres">
      <dgm:prSet presAssocID="{BA011787-7BDB-4239-8615-9136D99FF7DD}" presName="parTxOnlySpace" presStyleCnt="0"/>
      <dgm:spPr/>
    </dgm:pt>
    <dgm:pt modelId="{C6CCDE03-01F3-417D-B20D-BD3FCD62999D}" type="pres">
      <dgm:prSet presAssocID="{55AC2CD8-7B67-44C2-A20E-D045433F447E}" presName="parTxOnly" presStyleLbl="node1" presStyleIdx="3" presStyleCnt="5">
        <dgm:presLayoutVars>
          <dgm:chMax val="0"/>
          <dgm:chPref val="0"/>
          <dgm:bulletEnabled val="1"/>
        </dgm:presLayoutVars>
      </dgm:prSet>
      <dgm:spPr/>
    </dgm:pt>
    <dgm:pt modelId="{D927BD89-9D0C-42FA-8046-89C0CE956157}" type="pres">
      <dgm:prSet presAssocID="{886F390F-9D0B-4FDA-9626-392FB75EF448}" presName="parTxOnlySpace" presStyleCnt="0"/>
      <dgm:spPr/>
    </dgm:pt>
    <dgm:pt modelId="{735D978B-4393-4CB0-932E-A949094F6FC2}" type="pres">
      <dgm:prSet presAssocID="{DCBFC9A0-7744-4835-A047-349FC163A1CA}" presName="parTxOnly" presStyleLbl="node1" presStyleIdx="4" presStyleCnt="5" custScaleX="68302" custLinFactNeighborX="14336" custLinFactNeighborY="-2475">
        <dgm:presLayoutVars>
          <dgm:chMax val="0"/>
          <dgm:chPref val="0"/>
          <dgm:bulletEnabled val="1"/>
        </dgm:presLayoutVars>
      </dgm:prSet>
      <dgm:spPr/>
    </dgm:pt>
  </dgm:ptLst>
  <dgm:cxnLst>
    <dgm:cxn modelId="{D5631F0C-700B-4C15-999B-DA5FF042A9C4}" srcId="{5AE25339-DAA4-44DD-9A8D-C9F93B2E85DC}" destId="{DCBFC9A0-7744-4835-A047-349FC163A1CA}" srcOrd="4" destOrd="0" parTransId="{18A9FAD1-214D-48A2-ACD6-D87B25745291}" sibTransId="{C5A13C16-D3A1-46D6-BD3A-02520D89B22F}"/>
    <dgm:cxn modelId="{59119A0F-3FC8-43F5-B8C7-2C1DB1AF5823}" type="presOf" srcId="{952EBC10-576A-4D46-BFBD-98A81B1AB524}" destId="{3A2781CB-EEEE-4958-A1BD-C920ADC12636}" srcOrd="0" destOrd="0" presId="urn:microsoft.com/office/officeart/2005/8/layout/chevron1"/>
    <dgm:cxn modelId="{2274EC1A-2383-4CA0-B62C-A5115DEC45EE}" srcId="{5AE25339-DAA4-44DD-9A8D-C9F93B2E85DC}" destId="{F79BCE51-67C5-4FA7-9494-1509D4186C3F}" srcOrd="0" destOrd="0" parTransId="{3622A030-1377-4439-8459-38DF4BBD70C7}" sibTransId="{4A34F7BA-ABFB-4565-83BB-A5879EC6EEBC}"/>
    <dgm:cxn modelId="{7E7DE3A7-5A7A-4556-A68C-0B2A02674E5D}" srcId="{5AE25339-DAA4-44DD-9A8D-C9F93B2E85DC}" destId="{D546D36A-0CDA-42FF-A326-0751F65D7770}" srcOrd="2" destOrd="0" parTransId="{5059DC98-86BA-425C-AB8F-3171656829D2}" sibTransId="{BA011787-7BDB-4239-8615-9136D99FF7DD}"/>
    <dgm:cxn modelId="{E83EB0B4-944C-40B5-978F-061A9E7AD5EB}" srcId="{5AE25339-DAA4-44DD-9A8D-C9F93B2E85DC}" destId="{952EBC10-576A-4D46-BFBD-98A81B1AB524}" srcOrd="1" destOrd="0" parTransId="{A18A398C-18E8-4B3A-8C92-F16E950B78D4}" sibTransId="{2B55448C-AE23-43A7-B135-6ED6DE43BCA8}"/>
    <dgm:cxn modelId="{EEC202B7-F112-4151-AB7F-637428955962}" type="presOf" srcId="{D546D36A-0CDA-42FF-A326-0751F65D7770}" destId="{D9AFA028-662C-45B9-9D06-2A78254F4CB0}" srcOrd="0" destOrd="0" presId="urn:microsoft.com/office/officeart/2005/8/layout/chevron1"/>
    <dgm:cxn modelId="{10F3B2CF-6E0E-4191-9D76-D7871F5A1A2E}" type="presOf" srcId="{DCBFC9A0-7744-4835-A047-349FC163A1CA}" destId="{735D978B-4393-4CB0-932E-A949094F6FC2}" srcOrd="0" destOrd="0" presId="urn:microsoft.com/office/officeart/2005/8/layout/chevron1"/>
    <dgm:cxn modelId="{ED656ED9-B9BC-45C0-A2DB-F7ECF9589FD2}" type="presOf" srcId="{55AC2CD8-7B67-44C2-A20E-D045433F447E}" destId="{C6CCDE03-01F3-417D-B20D-BD3FCD62999D}" srcOrd="0" destOrd="0" presId="urn:microsoft.com/office/officeart/2005/8/layout/chevron1"/>
    <dgm:cxn modelId="{90E203E9-1EEF-4FE8-854F-C99D33D648C5}" type="presOf" srcId="{F79BCE51-67C5-4FA7-9494-1509D4186C3F}" destId="{5002251A-85EC-4B5A-99A9-BB59AD5F8BFB}" srcOrd="0" destOrd="0" presId="urn:microsoft.com/office/officeart/2005/8/layout/chevron1"/>
    <dgm:cxn modelId="{AF7229EA-F581-43EC-856F-FE2DD99CF285}" srcId="{5AE25339-DAA4-44DD-9A8D-C9F93B2E85DC}" destId="{55AC2CD8-7B67-44C2-A20E-D045433F447E}" srcOrd="3" destOrd="0" parTransId="{1F73F478-82A3-4AD8-B15E-24E232A956B0}" sibTransId="{886F390F-9D0B-4FDA-9626-392FB75EF448}"/>
    <dgm:cxn modelId="{1D6390F6-3201-4A53-90ED-3264F91B54BD}" type="presOf" srcId="{5AE25339-DAA4-44DD-9A8D-C9F93B2E85DC}" destId="{F99E11A3-2C52-4AE1-A9ED-297238EF1693}" srcOrd="0" destOrd="0" presId="urn:microsoft.com/office/officeart/2005/8/layout/chevron1"/>
    <dgm:cxn modelId="{C0E96449-0113-4B96-952C-8809D1309019}" type="presParOf" srcId="{F99E11A3-2C52-4AE1-A9ED-297238EF1693}" destId="{5002251A-85EC-4B5A-99A9-BB59AD5F8BFB}" srcOrd="0" destOrd="0" presId="urn:microsoft.com/office/officeart/2005/8/layout/chevron1"/>
    <dgm:cxn modelId="{75E2ABDD-A870-4D69-A295-D3BFDAE8C9FD}" type="presParOf" srcId="{F99E11A3-2C52-4AE1-A9ED-297238EF1693}" destId="{05D7A747-1228-49D9-A7F4-D8ACA1B8B9E1}" srcOrd="1" destOrd="0" presId="urn:microsoft.com/office/officeart/2005/8/layout/chevron1"/>
    <dgm:cxn modelId="{4AB0C140-089F-40F9-82B2-82AAEEA107ED}" type="presParOf" srcId="{F99E11A3-2C52-4AE1-A9ED-297238EF1693}" destId="{3A2781CB-EEEE-4958-A1BD-C920ADC12636}" srcOrd="2" destOrd="0" presId="urn:microsoft.com/office/officeart/2005/8/layout/chevron1"/>
    <dgm:cxn modelId="{D1747A4C-66DE-4316-94EB-4FBD02B3ED63}" type="presParOf" srcId="{F99E11A3-2C52-4AE1-A9ED-297238EF1693}" destId="{FA5B2605-6475-4779-AD32-76D3587F1110}" srcOrd="3" destOrd="0" presId="urn:microsoft.com/office/officeart/2005/8/layout/chevron1"/>
    <dgm:cxn modelId="{F7EDBAD0-A529-4DEE-AC6E-0FFC19520C25}" type="presParOf" srcId="{F99E11A3-2C52-4AE1-A9ED-297238EF1693}" destId="{D9AFA028-662C-45B9-9D06-2A78254F4CB0}" srcOrd="4" destOrd="0" presId="urn:microsoft.com/office/officeart/2005/8/layout/chevron1"/>
    <dgm:cxn modelId="{44BCE0B8-AAE4-4448-9A89-E391FC3B8E31}" type="presParOf" srcId="{F99E11A3-2C52-4AE1-A9ED-297238EF1693}" destId="{18BACFCF-19F4-4720-AE0A-4FBF3F50DCAC}" srcOrd="5" destOrd="0" presId="urn:microsoft.com/office/officeart/2005/8/layout/chevron1"/>
    <dgm:cxn modelId="{8C763D6D-C2EA-4D6F-A30C-D901AA1BC883}" type="presParOf" srcId="{F99E11A3-2C52-4AE1-A9ED-297238EF1693}" destId="{C6CCDE03-01F3-417D-B20D-BD3FCD62999D}" srcOrd="6" destOrd="0" presId="urn:microsoft.com/office/officeart/2005/8/layout/chevron1"/>
    <dgm:cxn modelId="{3CA36438-4F9A-443E-9F9D-36FF271BD274}" type="presParOf" srcId="{F99E11A3-2C52-4AE1-A9ED-297238EF1693}" destId="{D927BD89-9D0C-42FA-8046-89C0CE956157}" srcOrd="7" destOrd="0" presId="urn:microsoft.com/office/officeart/2005/8/layout/chevron1"/>
    <dgm:cxn modelId="{76E0C2F0-AFAC-491A-B3F2-9E5C8AF19E13}" type="presParOf" srcId="{F99E11A3-2C52-4AE1-A9ED-297238EF1693}" destId="{735D978B-4393-4CB0-932E-A949094F6FC2}"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E25339-DAA4-44DD-9A8D-C9F93B2E85D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79BCE51-67C5-4FA7-9494-1509D4186C3F}">
      <dgm:prSet phldrT="[Text]" custT="1"/>
      <dgm:spPr>
        <a:solidFill>
          <a:schemeClr val="accent1"/>
        </a:solidFill>
        <a:ln w="12700">
          <a:solidFill>
            <a:schemeClr val="tx2"/>
          </a:solidFill>
        </a:ln>
      </dgm:spPr>
      <dgm:t>
        <a:bodyPr/>
        <a:lstStyle/>
        <a:p>
          <a:r>
            <a:rPr lang="en-US" sz="1600" dirty="0">
              <a:solidFill>
                <a:schemeClr val="accent4"/>
              </a:solidFill>
            </a:rPr>
            <a:t>Cold start</a:t>
          </a:r>
        </a:p>
      </dgm:t>
    </dgm:pt>
    <dgm:pt modelId="{4A34F7BA-ABFB-4565-83BB-A5879EC6EEBC}" type="sibTrans" cxnId="{2274EC1A-2383-4CA0-B62C-A5115DEC45EE}">
      <dgm:prSet/>
      <dgm:spPr/>
      <dgm:t>
        <a:bodyPr/>
        <a:lstStyle/>
        <a:p>
          <a:endParaRPr lang="en-US" sz="1600"/>
        </a:p>
      </dgm:t>
    </dgm:pt>
    <dgm:pt modelId="{3622A030-1377-4439-8459-38DF4BBD70C7}" type="parTrans" cxnId="{2274EC1A-2383-4CA0-B62C-A5115DEC45EE}">
      <dgm:prSet/>
      <dgm:spPr/>
      <dgm:t>
        <a:bodyPr/>
        <a:lstStyle/>
        <a:p>
          <a:endParaRPr lang="en-US" sz="1600"/>
        </a:p>
      </dgm:t>
    </dgm:pt>
    <dgm:pt modelId="{952EBC10-576A-4D46-BFBD-98A81B1AB524}">
      <dgm:prSet phldrT="[Text]" custT="1"/>
      <dgm:spPr>
        <a:solidFill>
          <a:schemeClr val="accent3"/>
        </a:solidFill>
        <a:ln w="12700">
          <a:solidFill>
            <a:schemeClr val="tx2"/>
          </a:solidFill>
        </a:ln>
      </dgm:spPr>
      <dgm:t>
        <a:bodyPr/>
        <a:lstStyle/>
        <a:p>
          <a:r>
            <a:rPr lang="en-US" sz="1600" dirty="0">
              <a:solidFill>
                <a:schemeClr val="tx2"/>
              </a:solidFill>
            </a:rPr>
            <a:t>Invoke</a:t>
          </a:r>
        </a:p>
      </dgm:t>
    </dgm:pt>
    <dgm:pt modelId="{A18A398C-18E8-4B3A-8C92-F16E950B78D4}" type="parTrans" cxnId="{E83EB0B4-944C-40B5-978F-061A9E7AD5EB}">
      <dgm:prSet/>
      <dgm:spPr/>
      <dgm:t>
        <a:bodyPr/>
        <a:lstStyle/>
        <a:p>
          <a:endParaRPr lang="en-US" sz="1600"/>
        </a:p>
      </dgm:t>
    </dgm:pt>
    <dgm:pt modelId="{2B55448C-AE23-43A7-B135-6ED6DE43BCA8}" type="sibTrans" cxnId="{E83EB0B4-944C-40B5-978F-061A9E7AD5EB}">
      <dgm:prSet/>
      <dgm:spPr/>
      <dgm:t>
        <a:bodyPr/>
        <a:lstStyle/>
        <a:p>
          <a:endParaRPr lang="en-US" sz="1600"/>
        </a:p>
      </dgm:t>
    </dgm:pt>
    <dgm:pt modelId="{D546D36A-0CDA-42FF-A326-0751F65D7770}">
      <dgm:prSet phldrT="[Text]" custT="1"/>
      <dgm:spPr>
        <a:solidFill>
          <a:schemeClr val="accent3"/>
        </a:solidFill>
        <a:ln w="12700">
          <a:solidFill>
            <a:schemeClr val="tx2"/>
          </a:solidFill>
        </a:ln>
      </dgm:spPr>
      <dgm:t>
        <a:bodyPr/>
        <a:lstStyle/>
        <a:p>
          <a:r>
            <a:rPr lang="en-US" sz="1600" dirty="0">
              <a:solidFill>
                <a:schemeClr val="tx2"/>
              </a:solidFill>
            </a:rPr>
            <a:t>Invoke</a:t>
          </a:r>
        </a:p>
      </dgm:t>
    </dgm:pt>
    <dgm:pt modelId="{5059DC98-86BA-425C-AB8F-3171656829D2}" type="parTrans" cxnId="{7E7DE3A7-5A7A-4556-A68C-0B2A02674E5D}">
      <dgm:prSet/>
      <dgm:spPr/>
      <dgm:t>
        <a:bodyPr/>
        <a:lstStyle/>
        <a:p>
          <a:endParaRPr lang="en-US" sz="1600"/>
        </a:p>
      </dgm:t>
    </dgm:pt>
    <dgm:pt modelId="{BA011787-7BDB-4239-8615-9136D99FF7DD}" type="sibTrans" cxnId="{7E7DE3A7-5A7A-4556-A68C-0B2A02674E5D}">
      <dgm:prSet/>
      <dgm:spPr/>
      <dgm:t>
        <a:bodyPr/>
        <a:lstStyle/>
        <a:p>
          <a:endParaRPr lang="en-US" sz="1600"/>
        </a:p>
      </dgm:t>
    </dgm:pt>
    <dgm:pt modelId="{55AC2CD8-7B67-44C2-A20E-D045433F447E}">
      <dgm:prSet phldrT="[Text]" custT="1"/>
      <dgm:spPr>
        <a:solidFill>
          <a:schemeClr val="bg1"/>
        </a:solidFill>
      </dgm:spPr>
      <dgm:t>
        <a:bodyPr/>
        <a:lstStyle/>
        <a:p>
          <a:endParaRPr lang="en-US" sz="1600" dirty="0">
            <a:solidFill>
              <a:schemeClr val="tx1"/>
            </a:solidFill>
          </a:endParaRPr>
        </a:p>
      </dgm:t>
    </dgm:pt>
    <dgm:pt modelId="{1F73F478-82A3-4AD8-B15E-24E232A956B0}" type="parTrans" cxnId="{AF7229EA-F581-43EC-856F-FE2DD99CF285}">
      <dgm:prSet/>
      <dgm:spPr/>
      <dgm:t>
        <a:bodyPr/>
        <a:lstStyle/>
        <a:p>
          <a:endParaRPr lang="en-US" sz="1600"/>
        </a:p>
      </dgm:t>
    </dgm:pt>
    <dgm:pt modelId="{886F390F-9D0B-4FDA-9626-392FB75EF448}" type="sibTrans" cxnId="{AF7229EA-F581-43EC-856F-FE2DD99CF285}">
      <dgm:prSet/>
      <dgm:spPr/>
      <dgm:t>
        <a:bodyPr/>
        <a:lstStyle/>
        <a:p>
          <a:endParaRPr lang="en-US" sz="1600"/>
        </a:p>
      </dgm:t>
    </dgm:pt>
    <dgm:pt modelId="{F99E11A3-2C52-4AE1-A9ED-297238EF1693}" type="pres">
      <dgm:prSet presAssocID="{5AE25339-DAA4-44DD-9A8D-C9F93B2E85DC}" presName="Name0" presStyleCnt="0">
        <dgm:presLayoutVars>
          <dgm:dir/>
          <dgm:animLvl val="lvl"/>
          <dgm:resizeHandles val="exact"/>
        </dgm:presLayoutVars>
      </dgm:prSet>
      <dgm:spPr/>
    </dgm:pt>
    <dgm:pt modelId="{5002251A-85EC-4B5A-99A9-BB59AD5F8BFB}" type="pres">
      <dgm:prSet presAssocID="{F79BCE51-67C5-4FA7-9494-1509D4186C3F}" presName="parTxOnly" presStyleLbl="node1" presStyleIdx="0" presStyleCnt="4" custScaleX="75132">
        <dgm:presLayoutVars>
          <dgm:chMax val="0"/>
          <dgm:chPref val="0"/>
          <dgm:bulletEnabled val="1"/>
        </dgm:presLayoutVars>
      </dgm:prSet>
      <dgm:spPr/>
    </dgm:pt>
    <dgm:pt modelId="{05D7A747-1228-49D9-A7F4-D8ACA1B8B9E1}" type="pres">
      <dgm:prSet presAssocID="{4A34F7BA-ABFB-4565-83BB-A5879EC6EEBC}" presName="parTxOnlySpace" presStyleCnt="0"/>
      <dgm:spPr/>
    </dgm:pt>
    <dgm:pt modelId="{3A2781CB-EEEE-4958-A1BD-C920ADC12636}" type="pres">
      <dgm:prSet presAssocID="{952EBC10-576A-4D46-BFBD-98A81B1AB524}" presName="parTxOnly" presStyleLbl="node1" presStyleIdx="1" presStyleCnt="4">
        <dgm:presLayoutVars>
          <dgm:chMax val="0"/>
          <dgm:chPref val="0"/>
          <dgm:bulletEnabled val="1"/>
        </dgm:presLayoutVars>
      </dgm:prSet>
      <dgm:spPr/>
    </dgm:pt>
    <dgm:pt modelId="{FA5B2605-6475-4779-AD32-76D3587F1110}" type="pres">
      <dgm:prSet presAssocID="{2B55448C-AE23-43A7-B135-6ED6DE43BCA8}" presName="parTxOnlySpace" presStyleCnt="0"/>
      <dgm:spPr/>
    </dgm:pt>
    <dgm:pt modelId="{D9AFA028-662C-45B9-9D06-2A78254F4CB0}" type="pres">
      <dgm:prSet presAssocID="{D546D36A-0CDA-42FF-A326-0751F65D7770}" presName="parTxOnly" presStyleLbl="node1" presStyleIdx="2" presStyleCnt="4">
        <dgm:presLayoutVars>
          <dgm:chMax val="0"/>
          <dgm:chPref val="0"/>
          <dgm:bulletEnabled val="1"/>
        </dgm:presLayoutVars>
      </dgm:prSet>
      <dgm:spPr/>
    </dgm:pt>
    <dgm:pt modelId="{18BACFCF-19F4-4720-AE0A-4FBF3F50DCAC}" type="pres">
      <dgm:prSet presAssocID="{BA011787-7BDB-4239-8615-9136D99FF7DD}" presName="parTxOnlySpace" presStyleCnt="0"/>
      <dgm:spPr/>
    </dgm:pt>
    <dgm:pt modelId="{C6CCDE03-01F3-417D-B20D-BD3FCD62999D}" type="pres">
      <dgm:prSet presAssocID="{55AC2CD8-7B67-44C2-A20E-D045433F447E}" presName="parTxOnly" presStyleLbl="node1" presStyleIdx="3" presStyleCnt="4">
        <dgm:presLayoutVars>
          <dgm:chMax val="0"/>
          <dgm:chPref val="0"/>
          <dgm:bulletEnabled val="1"/>
        </dgm:presLayoutVars>
      </dgm:prSet>
      <dgm:spPr/>
    </dgm:pt>
  </dgm:ptLst>
  <dgm:cxnLst>
    <dgm:cxn modelId="{59119A0F-3FC8-43F5-B8C7-2C1DB1AF5823}" type="presOf" srcId="{952EBC10-576A-4D46-BFBD-98A81B1AB524}" destId="{3A2781CB-EEEE-4958-A1BD-C920ADC12636}" srcOrd="0" destOrd="0" presId="urn:microsoft.com/office/officeart/2005/8/layout/chevron1"/>
    <dgm:cxn modelId="{2274EC1A-2383-4CA0-B62C-A5115DEC45EE}" srcId="{5AE25339-DAA4-44DD-9A8D-C9F93B2E85DC}" destId="{F79BCE51-67C5-4FA7-9494-1509D4186C3F}" srcOrd="0" destOrd="0" parTransId="{3622A030-1377-4439-8459-38DF4BBD70C7}" sibTransId="{4A34F7BA-ABFB-4565-83BB-A5879EC6EEBC}"/>
    <dgm:cxn modelId="{7E7DE3A7-5A7A-4556-A68C-0B2A02674E5D}" srcId="{5AE25339-DAA4-44DD-9A8D-C9F93B2E85DC}" destId="{D546D36A-0CDA-42FF-A326-0751F65D7770}" srcOrd="2" destOrd="0" parTransId="{5059DC98-86BA-425C-AB8F-3171656829D2}" sibTransId="{BA011787-7BDB-4239-8615-9136D99FF7DD}"/>
    <dgm:cxn modelId="{E83EB0B4-944C-40B5-978F-061A9E7AD5EB}" srcId="{5AE25339-DAA4-44DD-9A8D-C9F93B2E85DC}" destId="{952EBC10-576A-4D46-BFBD-98A81B1AB524}" srcOrd="1" destOrd="0" parTransId="{A18A398C-18E8-4B3A-8C92-F16E950B78D4}" sibTransId="{2B55448C-AE23-43A7-B135-6ED6DE43BCA8}"/>
    <dgm:cxn modelId="{EEC202B7-F112-4151-AB7F-637428955962}" type="presOf" srcId="{D546D36A-0CDA-42FF-A326-0751F65D7770}" destId="{D9AFA028-662C-45B9-9D06-2A78254F4CB0}" srcOrd="0" destOrd="0" presId="urn:microsoft.com/office/officeart/2005/8/layout/chevron1"/>
    <dgm:cxn modelId="{ED656ED9-B9BC-45C0-A2DB-F7ECF9589FD2}" type="presOf" srcId="{55AC2CD8-7B67-44C2-A20E-D045433F447E}" destId="{C6CCDE03-01F3-417D-B20D-BD3FCD62999D}" srcOrd="0" destOrd="0" presId="urn:microsoft.com/office/officeart/2005/8/layout/chevron1"/>
    <dgm:cxn modelId="{90E203E9-1EEF-4FE8-854F-C99D33D648C5}" type="presOf" srcId="{F79BCE51-67C5-4FA7-9494-1509D4186C3F}" destId="{5002251A-85EC-4B5A-99A9-BB59AD5F8BFB}" srcOrd="0" destOrd="0" presId="urn:microsoft.com/office/officeart/2005/8/layout/chevron1"/>
    <dgm:cxn modelId="{AF7229EA-F581-43EC-856F-FE2DD99CF285}" srcId="{5AE25339-DAA4-44DD-9A8D-C9F93B2E85DC}" destId="{55AC2CD8-7B67-44C2-A20E-D045433F447E}" srcOrd="3" destOrd="0" parTransId="{1F73F478-82A3-4AD8-B15E-24E232A956B0}" sibTransId="{886F390F-9D0B-4FDA-9626-392FB75EF448}"/>
    <dgm:cxn modelId="{1D6390F6-3201-4A53-90ED-3264F91B54BD}" type="presOf" srcId="{5AE25339-DAA4-44DD-9A8D-C9F93B2E85DC}" destId="{F99E11A3-2C52-4AE1-A9ED-297238EF1693}" srcOrd="0" destOrd="0" presId="urn:microsoft.com/office/officeart/2005/8/layout/chevron1"/>
    <dgm:cxn modelId="{C0E96449-0113-4B96-952C-8809D1309019}" type="presParOf" srcId="{F99E11A3-2C52-4AE1-A9ED-297238EF1693}" destId="{5002251A-85EC-4B5A-99A9-BB59AD5F8BFB}" srcOrd="0" destOrd="0" presId="urn:microsoft.com/office/officeart/2005/8/layout/chevron1"/>
    <dgm:cxn modelId="{75E2ABDD-A870-4D69-A295-D3BFDAE8C9FD}" type="presParOf" srcId="{F99E11A3-2C52-4AE1-A9ED-297238EF1693}" destId="{05D7A747-1228-49D9-A7F4-D8ACA1B8B9E1}" srcOrd="1" destOrd="0" presId="urn:microsoft.com/office/officeart/2005/8/layout/chevron1"/>
    <dgm:cxn modelId="{4AB0C140-089F-40F9-82B2-82AAEEA107ED}" type="presParOf" srcId="{F99E11A3-2C52-4AE1-A9ED-297238EF1693}" destId="{3A2781CB-EEEE-4958-A1BD-C920ADC12636}" srcOrd="2" destOrd="0" presId="urn:microsoft.com/office/officeart/2005/8/layout/chevron1"/>
    <dgm:cxn modelId="{D1747A4C-66DE-4316-94EB-4FBD02B3ED63}" type="presParOf" srcId="{F99E11A3-2C52-4AE1-A9ED-297238EF1693}" destId="{FA5B2605-6475-4779-AD32-76D3587F1110}" srcOrd="3" destOrd="0" presId="urn:microsoft.com/office/officeart/2005/8/layout/chevron1"/>
    <dgm:cxn modelId="{F7EDBAD0-A529-4DEE-AC6E-0FFC19520C25}" type="presParOf" srcId="{F99E11A3-2C52-4AE1-A9ED-297238EF1693}" destId="{D9AFA028-662C-45B9-9D06-2A78254F4CB0}" srcOrd="4" destOrd="0" presId="urn:microsoft.com/office/officeart/2005/8/layout/chevron1"/>
    <dgm:cxn modelId="{44BCE0B8-AAE4-4448-9A89-E391FC3B8E31}" type="presParOf" srcId="{F99E11A3-2C52-4AE1-A9ED-297238EF1693}" destId="{18BACFCF-19F4-4720-AE0A-4FBF3F50DCAC}" srcOrd="5" destOrd="0" presId="urn:microsoft.com/office/officeart/2005/8/layout/chevron1"/>
    <dgm:cxn modelId="{8C763D6D-C2EA-4D6F-A30C-D901AA1BC883}" type="presParOf" srcId="{F99E11A3-2C52-4AE1-A9ED-297238EF1693}" destId="{C6CCDE03-01F3-417D-B20D-BD3FCD62999D}" srcOrd="6"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E25339-DAA4-44DD-9A8D-C9F93B2E85DC}"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79BCE51-67C5-4FA7-9494-1509D4186C3F}">
      <dgm:prSet phldrT="[Text]" custT="1"/>
      <dgm:spPr>
        <a:solidFill>
          <a:schemeClr val="accent1"/>
        </a:solidFill>
        <a:ln w="12700">
          <a:solidFill>
            <a:schemeClr val="tx2"/>
          </a:solidFill>
        </a:ln>
      </dgm:spPr>
      <dgm:t>
        <a:bodyPr/>
        <a:lstStyle/>
        <a:p>
          <a:r>
            <a:rPr lang="en-US" sz="1600" dirty="0">
              <a:solidFill>
                <a:schemeClr val="accent4"/>
              </a:solidFill>
            </a:rPr>
            <a:t>Cold start</a:t>
          </a:r>
        </a:p>
      </dgm:t>
    </dgm:pt>
    <dgm:pt modelId="{4A34F7BA-ABFB-4565-83BB-A5879EC6EEBC}" type="sibTrans" cxnId="{2274EC1A-2383-4CA0-B62C-A5115DEC45EE}">
      <dgm:prSet/>
      <dgm:spPr/>
      <dgm:t>
        <a:bodyPr/>
        <a:lstStyle/>
        <a:p>
          <a:endParaRPr lang="en-US" sz="1600"/>
        </a:p>
      </dgm:t>
    </dgm:pt>
    <dgm:pt modelId="{3622A030-1377-4439-8459-38DF4BBD70C7}" type="parTrans" cxnId="{2274EC1A-2383-4CA0-B62C-A5115DEC45EE}">
      <dgm:prSet/>
      <dgm:spPr/>
      <dgm:t>
        <a:bodyPr/>
        <a:lstStyle/>
        <a:p>
          <a:endParaRPr lang="en-US" sz="1600"/>
        </a:p>
      </dgm:t>
    </dgm:pt>
    <dgm:pt modelId="{952EBC10-576A-4D46-BFBD-98A81B1AB524}">
      <dgm:prSet phldrT="[Text]" custT="1"/>
      <dgm:spPr>
        <a:solidFill>
          <a:schemeClr val="accent3"/>
        </a:solidFill>
        <a:ln>
          <a:solidFill>
            <a:schemeClr val="tx2"/>
          </a:solidFill>
        </a:ln>
      </dgm:spPr>
      <dgm:t>
        <a:bodyPr/>
        <a:lstStyle/>
        <a:p>
          <a:r>
            <a:rPr lang="en-US" sz="1600" dirty="0">
              <a:solidFill>
                <a:schemeClr val="tx2"/>
              </a:solidFill>
            </a:rPr>
            <a:t>Invoke</a:t>
          </a:r>
        </a:p>
      </dgm:t>
    </dgm:pt>
    <dgm:pt modelId="{A18A398C-18E8-4B3A-8C92-F16E950B78D4}" type="parTrans" cxnId="{E83EB0B4-944C-40B5-978F-061A9E7AD5EB}">
      <dgm:prSet/>
      <dgm:spPr/>
      <dgm:t>
        <a:bodyPr/>
        <a:lstStyle/>
        <a:p>
          <a:endParaRPr lang="en-US" sz="1600"/>
        </a:p>
      </dgm:t>
    </dgm:pt>
    <dgm:pt modelId="{2B55448C-AE23-43A7-B135-6ED6DE43BCA8}" type="sibTrans" cxnId="{E83EB0B4-944C-40B5-978F-061A9E7AD5EB}">
      <dgm:prSet/>
      <dgm:spPr/>
      <dgm:t>
        <a:bodyPr/>
        <a:lstStyle/>
        <a:p>
          <a:endParaRPr lang="en-US" sz="1600"/>
        </a:p>
      </dgm:t>
    </dgm:pt>
    <dgm:pt modelId="{F99E11A3-2C52-4AE1-A9ED-297238EF1693}" type="pres">
      <dgm:prSet presAssocID="{5AE25339-DAA4-44DD-9A8D-C9F93B2E85DC}" presName="Name0" presStyleCnt="0">
        <dgm:presLayoutVars>
          <dgm:dir/>
          <dgm:animLvl val="lvl"/>
          <dgm:resizeHandles val="exact"/>
        </dgm:presLayoutVars>
      </dgm:prSet>
      <dgm:spPr/>
    </dgm:pt>
    <dgm:pt modelId="{5002251A-85EC-4B5A-99A9-BB59AD5F8BFB}" type="pres">
      <dgm:prSet presAssocID="{F79BCE51-67C5-4FA7-9494-1509D4186C3F}" presName="parTxOnly" presStyleLbl="node1" presStyleIdx="0" presStyleCnt="2" custScaleX="75132">
        <dgm:presLayoutVars>
          <dgm:chMax val="0"/>
          <dgm:chPref val="0"/>
          <dgm:bulletEnabled val="1"/>
        </dgm:presLayoutVars>
      </dgm:prSet>
      <dgm:spPr/>
    </dgm:pt>
    <dgm:pt modelId="{05D7A747-1228-49D9-A7F4-D8ACA1B8B9E1}" type="pres">
      <dgm:prSet presAssocID="{4A34F7BA-ABFB-4565-83BB-A5879EC6EEBC}" presName="parTxOnlySpace" presStyleCnt="0"/>
      <dgm:spPr/>
    </dgm:pt>
    <dgm:pt modelId="{3A2781CB-EEEE-4958-A1BD-C920ADC12636}" type="pres">
      <dgm:prSet presAssocID="{952EBC10-576A-4D46-BFBD-98A81B1AB524}" presName="parTxOnly" presStyleLbl="node1" presStyleIdx="1" presStyleCnt="2">
        <dgm:presLayoutVars>
          <dgm:chMax val="0"/>
          <dgm:chPref val="0"/>
          <dgm:bulletEnabled val="1"/>
        </dgm:presLayoutVars>
      </dgm:prSet>
      <dgm:spPr/>
    </dgm:pt>
  </dgm:ptLst>
  <dgm:cxnLst>
    <dgm:cxn modelId="{59119A0F-3FC8-43F5-B8C7-2C1DB1AF5823}" type="presOf" srcId="{952EBC10-576A-4D46-BFBD-98A81B1AB524}" destId="{3A2781CB-EEEE-4958-A1BD-C920ADC12636}" srcOrd="0" destOrd="0" presId="urn:microsoft.com/office/officeart/2005/8/layout/chevron1"/>
    <dgm:cxn modelId="{2274EC1A-2383-4CA0-B62C-A5115DEC45EE}" srcId="{5AE25339-DAA4-44DD-9A8D-C9F93B2E85DC}" destId="{F79BCE51-67C5-4FA7-9494-1509D4186C3F}" srcOrd="0" destOrd="0" parTransId="{3622A030-1377-4439-8459-38DF4BBD70C7}" sibTransId="{4A34F7BA-ABFB-4565-83BB-A5879EC6EEBC}"/>
    <dgm:cxn modelId="{E83EB0B4-944C-40B5-978F-061A9E7AD5EB}" srcId="{5AE25339-DAA4-44DD-9A8D-C9F93B2E85DC}" destId="{952EBC10-576A-4D46-BFBD-98A81B1AB524}" srcOrd="1" destOrd="0" parTransId="{A18A398C-18E8-4B3A-8C92-F16E950B78D4}" sibTransId="{2B55448C-AE23-43A7-B135-6ED6DE43BCA8}"/>
    <dgm:cxn modelId="{90E203E9-1EEF-4FE8-854F-C99D33D648C5}" type="presOf" srcId="{F79BCE51-67C5-4FA7-9494-1509D4186C3F}" destId="{5002251A-85EC-4B5A-99A9-BB59AD5F8BFB}" srcOrd="0" destOrd="0" presId="urn:microsoft.com/office/officeart/2005/8/layout/chevron1"/>
    <dgm:cxn modelId="{1D6390F6-3201-4A53-90ED-3264F91B54BD}" type="presOf" srcId="{5AE25339-DAA4-44DD-9A8D-C9F93B2E85DC}" destId="{F99E11A3-2C52-4AE1-A9ED-297238EF1693}" srcOrd="0" destOrd="0" presId="urn:microsoft.com/office/officeart/2005/8/layout/chevron1"/>
    <dgm:cxn modelId="{C0E96449-0113-4B96-952C-8809D1309019}" type="presParOf" srcId="{F99E11A3-2C52-4AE1-A9ED-297238EF1693}" destId="{5002251A-85EC-4B5A-99A9-BB59AD5F8BFB}" srcOrd="0" destOrd="0" presId="urn:microsoft.com/office/officeart/2005/8/layout/chevron1"/>
    <dgm:cxn modelId="{75E2ABDD-A870-4D69-A295-D3BFDAE8C9FD}" type="presParOf" srcId="{F99E11A3-2C52-4AE1-A9ED-297238EF1693}" destId="{05D7A747-1228-49D9-A7F4-D8ACA1B8B9E1}" srcOrd="1" destOrd="0" presId="urn:microsoft.com/office/officeart/2005/8/layout/chevron1"/>
    <dgm:cxn modelId="{4AB0C140-089F-40F9-82B2-82AAEEA107ED}" type="presParOf" srcId="{F99E11A3-2C52-4AE1-A9ED-297238EF1693}" destId="{3A2781CB-EEEE-4958-A1BD-C920ADC12636}" srcOrd="2"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2251A-85EC-4B5A-99A9-BB59AD5F8BFB}">
      <dsp:nvSpPr>
        <dsp:cNvPr id="0" name=""/>
        <dsp:cNvSpPr/>
      </dsp:nvSpPr>
      <dsp:spPr>
        <a:xfrm>
          <a:off x="1045" y="26811"/>
          <a:ext cx="1392102" cy="741150"/>
        </a:xfrm>
        <a:prstGeom prst="chevron">
          <a:avLst/>
        </a:prstGeom>
        <a:solidFill>
          <a:schemeClr val="accent1"/>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2"/>
              </a:solidFill>
            </a:rPr>
            <a:t>Cold start</a:t>
          </a:r>
        </a:p>
      </dsp:txBody>
      <dsp:txXfrm>
        <a:off x="371620" y="26811"/>
        <a:ext cx="650952" cy="741150"/>
      </dsp:txXfrm>
    </dsp:sp>
    <dsp:sp modelId="{3A2781CB-EEEE-4958-A1BD-C920ADC12636}">
      <dsp:nvSpPr>
        <dsp:cNvPr id="0" name=""/>
        <dsp:cNvSpPr/>
      </dsp:nvSpPr>
      <dsp:spPr>
        <a:xfrm>
          <a:off x="1207859" y="26811"/>
          <a:ext cx="1852875" cy="741150"/>
        </a:xfrm>
        <a:prstGeom prst="chevron">
          <a:avLst/>
        </a:prstGeom>
        <a:solidFill>
          <a:schemeClr val="accent3"/>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Invoke</a:t>
          </a:r>
        </a:p>
      </dsp:txBody>
      <dsp:txXfrm>
        <a:off x="1578434" y="26811"/>
        <a:ext cx="1111725" cy="741150"/>
      </dsp:txXfrm>
    </dsp:sp>
    <dsp:sp modelId="{D9AFA028-662C-45B9-9D06-2A78254F4CB0}">
      <dsp:nvSpPr>
        <dsp:cNvPr id="0" name=""/>
        <dsp:cNvSpPr/>
      </dsp:nvSpPr>
      <dsp:spPr>
        <a:xfrm>
          <a:off x="2875447" y="26811"/>
          <a:ext cx="1852875" cy="741150"/>
        </a:xfrm>
        <a:prstGeom prst="chevron">
          <a:avLst/>
        </a:prstGeom>
        <a:solidFill>
          <a:schemeClr val="accent3"/>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Invoke</a:t>
          </a:r>
        </a:p>
      </dsp:txBody>
      <dsp:txXfrm>
        <a:off x="3246022" y="26811"/>
        <a:ext cx="1111725" cy="741150"/>
      </dsp:txXfrm>
    </dsp:sp>
    <dsp:sp modelId="{C6CCDE03-01F3-417D-B20D-BD3FCD62999D}">
      <dsp:nvSpPr>
        <dsp:cNvPr id="0" name=""/>
        <dsp:cNvSpPr/>
      </dsp:nvSpPr>
      <dsp:spPr>
        <a:xfrm>
          <a:off x="4543035" y="26811"/>
          <a:ext cx="1852875" cy="741150"/>
        </a:xfrm>
        <a:prstGeom prst="chevron">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Inactivity period</a:t>
          </a:r>
        </a:p>
      </dsp:txBody>
      <dsp:txXfrm>
        <a:off x="4913610" y="26811"/>
        <a:ext cx="1111725" cy="741150"/>
      </dsp:txXfrm>
    </dsp:sp>
    <dsp:sp modelId="{735D978B-4393-4CB0-932E-A949094F6FC2}">
      <dsp:nvSpPr>
        <dsp:cNvPr id="0" name=""/>
        <dsp:cNvSpPr/>
      </dsp:nvSpPr>
      <dsp:spPr>
        <a:xfrm>
          <a:off x="6211668" y="8468"/>
          <a:ext cx="1265550" cy="741150"/>
        </a:xfrm>
        <a:prstGeom prst="chevron">
          <a:avLst/>
        </a:prstGeom>
        <a:solidFill>
          <a:schemeClr val="accent4"/>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336" rIns="0"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Shutdown</a:t>
          </a:r>
        </a:p>
      </dsp:txBody>
      <dsp:txXfrm>
        <a:off x="6582243" y="8468"/>
        <a:ext cx="524400" cy="741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2251A-85EC-4B5A-99A9-BB59AD5F8BFB}">
      <dsp:nvSpPr>
        <dsp:cNvPr id="0" name=""/>
        <dsp:cNvSpPr/>
      </dsp:nvSpPr>
      <dsp:spPr>
        <a:xfrm>
          <a:off x="2029" y="45257"/>
          <a:ext cx="1322808" cy="704258"/>
        </a:xfrm>
        <a:prstGeom prst="chevron">
          <a:avLst/>
        </a:prstGeom>
        <a:solidFill>
          <a:schemeClr val="accent1"/>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Cold start</a:t>
          </a:r>
        </a:p>
      </dsp:txBody>
      <dsp:txXfrm>
        <a:off x="354158" y="45257"/>
        <a:ext cx="618550" cy="704258"/>
      </dsp:txXfrm>
    </dsp:sp>
    <dsp:sp modelId="{3A2781CB-EEEE-4958-A1BD-C920ADC12636}">
      <dsp:nvSpPr>
        <dsp:cNvPr id="0" name=""/>
        <dsp:cNvSpPr/>
      </dsp:nvSpPr>
      <dsp:spPr>
        <a:xfrm>
          <a:off x="1148774" y="45257"/>
          <a:ext cx="1760646" cy="704258"/>
        </a:xfrm>
        <a:prstGeom prst="chevron">
          <a:avLst/>
        </a:prstGeom>
        <a:solidFill>
          <a:schemeClr val="accent3"/>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Invoke</a:t>
          </a:r>
        </a:p>
      </dsp:txBody>
      <dsp:txXfrm>
        <a:off x="1500903" y="45257"/>
        <a:ext cx="1056388" cy="704258"/>
      </dsp:txXfrm>
    </dsp:sp>
    <dsp:sp modelId="{D9AFA028-662C-45B9-9D06-2A78254F4CB0}">
      <dsp:nvSpPr>
        <dsp:cNvPr id="0" name=""/>
        <dsp:cNvSpPr/>
      </dsp:nvSpPr>
      <dsp:spPr>
        <a:xfrm>
          <a:off x="2733355" y="45257"/>
          <a:ext cx="1760646" cy="704258"/>
        </a:xfrm>
        <a:prstGeom prst="chevron">
          <a:avLst/>
        </a:prstGeom>
        <a:solidFill>
          <a:schemeClr val="accent3"/>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Invoke</a:t>
          </a:r>
        </a:p>
      </dsp:txBody>
      <dsp:txXfrm>
        <a:off x="3085484" y="45257"/>
        <a:ext cx="1056388" cy="704258"/>
      </dsp:txXfrm>
    </dsp:sp>
    <dsp:sp modelId="{C6CCDE03-01F3-417D-B20D-BD3FCD62999D}">
      <dsp:nvSpPr>
        <dsp:cNvPr id="0" name=""/>
        <dsp:cNvSpPr/>
      </dsp:nvSpPr>
      <dsp:spPr>
        <a:xfrm>
          <a:off x="4317937" y="45257"/>
          <a:ext cx="1760646" cy="704258"/>
        </a:xfrm>
        <a:prstGeom prst="chevron">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endParaRPr lang="en-US" sz="1600" kern="1200" dirty="0">
            <a:solidFill>
              <a:schemeClr val="tx1"/>
            </a:solidFill>
          </a:endParaRPr>
        </a:p>
      </dsp:txBody>
      <dsp:txXfrm>
        <a:off x="4670066" y="45257"/>
        <a:ext cx="1056388" cy="7042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2251A-85EC-4B5A-99A9-BB59AD5F8BFB}">
      <dsp:nvSpPr>
        <dsp:cNvPr id="0" name=""/>
        <dsp:cNvSpPr/>
      </dsp:nvSpPr>
      <dsp:spPr>
        <a:xfrm>
          <a:off x="280" y="13973"/>
          <a:ext cx="1440330" cy="766826"/>
        </a:xfrm>
        <a:prstGeom prst="chevron">
          <a:avLst/>
        </a:prstGeom>
        <a:solidFill>
          <a:schemeClr val="accent1"/>
        </a:solidFill>
        <a:ln w="127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Cold start</a:t>
          </a:r>
        </a:p>
      </dsp:txBody>
      <dsp:txXfrm>
        <a:off x="383693" y="13973"/>
        <a:ext cx="673504" cy="766826"/>
      </dsp:txXfrm>
    </dsp:sp>
    <dsp:sp modelId="{3A2781CB-EEEE-4958-A1BD-C920ADC12636}">
      <dsp:nvSpPr>
        <dsp:cNvPr id="0" name=""/>
        <dsp:cNvSpPr/>
      </dsp:nvSpPr>
      <dsp:spPr>
        <a:xfrm>
          <a:off x="1248904" y="13973"/>
          <a:ext cx="1917066" cy="766826"/>
        </a:xfrm>
        <a:prstGeom prst="chevron">
          <a:avLst/>
        </a:prstGeom>
        <a:solidFill>
          <a:schemeClr val="accent3"/>
        </a:solidFill>
        <a:ln w="10795"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Invoke</a:t>
          </a:r>
        </a:p>
      </dsp:txBody>
      <dsp:txXfrm>
        <a:off x="1632317" y="13973"/>
        <a:ext cx="1150240" cy="7668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58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eventbridge/latest/userguide/eb-run-lambda-schedul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ocs.aws.amazon.com/lambda/latest/dg/API_AddPermission.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docs.aws.amazon.com/lambda/latest/dg/intro-permission-model.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docs.aws.amazon.com/lambda/latest/dg/API_CreateEventSourceMapping.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ocs.aws.amazon.com/AWSToolkitEclipse/latest/GettingStartedGuide/lambda.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plugins.jetbrains.com/plugin/11349-aws-toolkit" TargetMode="External"/><Relationship Id="rId4" Type="http://schemas.openxmlformats.org/officeDocument/2006/relationships/hyperlink" Target="https://docs.aws.amazon.com/lambda/latest/dg/csharp-package-toolkit.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aws.amazon.com/lambda/latest/dg/limits.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aws.amazon.com/lambda/latest/dg/lambda-runtime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1649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31E726E-8D6A-4864-AF6C-3609187EED23}"/>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9CAA1EC4-1BD1-4486-9B0D-FB3DA4368AF5}"/>
              </a:ext>
            </a:extLst>
          </p:cNvPr>
          <p:cNvSpPr>
            <a:spLocks noGrp="1"/>
          </p:cNvSpPr>
          <p:nvPr>
            <p:ph type="body" idx="1"/>
          </p:nvPr>
        </p:nvSpPr>
        <p:spPr>
          <a:xfrm>
            <a:off x="777875" y="4840288"/>
            <a:ext cx="6216650" cy="3248635"/>
          </a:xfrm>
        </p:spPr>
        <p:txBody>
          <a:bodyPr/>
          <a:lstStyle/>
          <a:p>
            <a:r>
              <a:rPr lang="en-US" dirty="0"/>
              <a:t>A Lambda function is a resource that you can invoke to run your code in Lambda. </a:t>
            </a:r>
          </a:p>
          <a:p>
            <a:endParaRPr lang="en-US" dirty="0"/>
          </a:p>
          <a:p>
            <a:r>
              <a:rPr lang="en-US" dirty="0"/>
              <a:t>Prepare your code. The Lambda function code has a handler function and other code. The handler function runs each time an event occurs. </a:t>
            </a:r>
          </a:p>
          <a:p>
            <a:endParaRPr lang="en-US" dirty="0"/>
          </a:p>
          <a:p>
            <a:r>
              <a:rPr lang="en-US" dirty="0"/>
              <a:t>Your code may use runtimes. Lambda supports runtimes for language-specific environments (Node.js, Java, Python, .NET Core, Go, Ruby), or you can create your own custom runtime. A runtime is responsible for the following:</a:t>
            </a:r>
          </a:p>
          <a:p>
            <a:pPr marL="228600" indent="-228600">
              <a:buFont typeface="+mj-lt"/>
              <a:buAutoNum type="arabicPeriod"/>
            </a:pPr>
            <a:r>
              <a:rPr lang="en-US" dirty="0"/>
              <a:t>Running the function's setup code</a:t>
            </a:r>
          </a:p>
          <a:p>
            <a:pPr marL="228600" indent="-228600">
              <a:buFont typeface="+mj-lt"/>
              <a:buAutoNum type="arabicPeriod"/>
            </a:pPr>
            <a:r>
              <a:rPr lang="en-US" dirty="0"/>
              <a:t>Reading the handler name from an environment variable</a:t>
            </a:r>
          </a:p>
          <a:p>
            <a:pPr marL="228600" indent="-228600">
              <a:buFont typeface="+mj-lt"/>
              <a:buAutoNum type="arabicPeriod"/>
            </a:pPr>
            <a:r>
              <a:rPr lang="en-US" dirty="0"/>
              <a:t>Reading invocation events from the Lambda runtime API</a:t>
            </a:r>
          </a:p>
          <a:p>
            <a:pPr marL="228600" indent="-228600">
              <a:buFont typeface="+mj-lt"/>
              <a:buAutoNum type="arabicPeriod"/>
            </a:pPr>
            <a:r>
              <a:rPr lang="en-US" dirty="0"/>
              <a:t>Passing the event data to the function handler</a:t>
            </a:r>
          </a:p>
          <a:p>
            <a:pPr marL="228600" indent="-228600">
              <a:buFont typeface="+mj-lt"/>
              <a:buAutoNum type="arabicPeriod"/>
            </a:pPr>
            <a:r>
              <a:rPr lang="en-US" dirty="0"/>
              <a:t>Posting the response from the handler back to Lambda </a:t>
            </a:r>
          </a:p>
          <a:p>
            <a:endParaRPr lang="en-US" dirty="0"/>
          </a:p>
          <a:p>
            <a:r>
              <a:rPr lang="en-US" dirty="0"/>
              <a:t>Your code can also use layers that provide shared code or custom runtimes. </a:t>
            </a:r>
          </a:p>
          <a:p>
            <a:endParaRPr lang="en-US" dirty="0"/>
          </a:p>
          <a:p>
            <a:r>
              <a:rPr lang="en-US" dirty="0"/>
              <a:t>The Lambda function requires permissions that define what it can interact with. </a:t>
            </a:r>
          </a:p>
          <a:p>
            <a:endParaRPr lang="en-US" dirty="0"/>
          </a:p>
          <a:p>
            <a:r>
              <a:rPr lang="en-US" dirty="0"/>
              <a:t>A Lambda function must also set up trigger events that specify events or event sources it can interact with. A trigger can be characterized by the following:</a:t>
            </a:r>
          </a:p>
          <a:p>
            <a:pPr marL="171450" indent="-171450">
              <a:buFont typeface="Arial" panose="020B0604020202020204" pitchFamily="34" charset="0"/>
              <a:buChar char="•"/>
            </a:pPr>
            <a:r>
              <a:rPr lang="en-US" dirty="0"/>
              <a:t>An AWS service that is configured to invoke a function</a:t>
            </a:r>
          </a:p>
          <a:p>
            <a:pPr marL="171450" indent="-171450">
              <a:buFont typeface="Arial" panose="020B0604020202020204" pitchFamily="34" charset="0"/>
              <a:buChar char="•"/>
            </a:pPr>
            <a:r>
              <a:rPr lang="en-US" dirty="0"/>
              <a:t>An event source-mapping resource in Lambda that reads items from a stream or queue and invokes a function</a:t>
            </a:r>
          </a:p>
          <a:p>
            <a:endParaRPr lang="en-US" dirty="0"/>
          </a:p>
          <a:p>
            <a:r>
              <a:rPr lang="en-US" dirty="0"/>
              <a:t>You can configure your Lambda runtime environment. You can configure concurrency, memory allocation, timeouts and more.   </a:t>
            </a:r>
          </a:p>
          <a:p>
            <a:endParaRPr lang="en-US" dirty="0"/>
          </a:p>
          <a:p>
            <a:endParaRPr lang="en-US" dirty="0"/>
          </a:p>
        </p:txBody>
      </p:sp>
    </p:spTree>
    <p:extLst>
      <p:ext uri="{BB962C8B-B14F-4D97-AF65-F5344CB8AC3E}">
        <p14:creationId xmlns:p14="http://schemas.microsoft.com/office/powerpoint/2010/main" val="5301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69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4077627-EFD8-42E0-AF1B-7B7E42E8A376}"/>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97E1F9D-E37C-4A88-9C1A-C3D52B6B0955}"/>
              </a:ext>
            </a:extLst>
          </p:cNvPr>
          <p:cNvSpPr>
            <a:spLocks noGrp="1"/>
          </p:cNvSpPr>
          <p:nvPr>
            <p:ph type="body" idx="1"/>
          </p:nvPr>
        </p:nvSpPr>
        <p:spPr>
          <a:xfrm>
            <a:off x="777875" y="4840288"/>
            <a:ext cx="6216650" cy="3677411"/>
          </a:xfrm>
        </p:spPr>
        <p:txBody>
          <a:bodyPr/>
          <a:lstStyle/>
          <a:p>
            <a:pPr lvl="0">
              <a:defRPr/>
            </a:pPr>
            <a:r>
              <a:rPr lang="en-US" b="1" dirty="0"/>
              <a:t>Synchronous invocation </a:t>
            </a: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(direct invocation) </a:t>
            </a:r>
            <a:endParaRPr lang="en-US" b="1" dirty="0"/>
          </a:p>
          <a:p>
            <a:r>
              <a:rPr lang="en-US" dirty="0"/>
              <a:t>When you invoke a function synchronously, Lambda runs the function and waits for a response. The function runs immediately when it is invoked. When the function completes its run, Lambda returns the response from the function's code with additional data. Examples of data include status code and the version of the function that was run. This invocation model does not have build-in retries. You can perform a synchronous invocation from the AWS Management Console, AWS Command Line Interface (AWS CLI), or from the AWS SDKs.  Also, many AWS services can invoke Lambda functions synchronously, including Amazon Cognito, Amazon API Gateway, and more. </a:t>
            </a:r>
          </a:p>
          <a:p>
            <a:r>
              <a:rPr lang="en-US" dirty="0"/>
              <a:t> </a:t>
            </a:r>
          </a:p>
          <a:p>
            <a:r>
              <a:rPr lang="en-US" b="1" dirty="0"/>
              <a:t>Asynchronous invocation  (Push)</a:t>
            </a:r>
          </a:p>
          <a:p>
            <a:r>
              <a:rPr lang="en-US" dirty="0"/>
              <a:t>When you invoke a function asynchronously, Lambda sends the event to a queue. A separate process reads events from the queue and runs your function. When the event is added to the queue, Lambda returns one of the following:</a:t>
            </a:r>
          </a:p>
          <a:p>
            <a:pPr marL="171450" indent="-171450">
              <a:buFont typeface="Arial" panose="020B0604020202020204" pitchFamily="34" charset="0"/>
              <a:buChar char="•"/>
            </a:pPr>
            <a:r>
              <a:rPr lang="en-US" dirty="0"/>
              <a:t>A success response without additional information</a:t>
            </a:r>
          </a:p>
          <a:p>
            <a:pPr marL="171450" indent="-171450">
              <a:buFont typeface="Arial" panose="020B0604020202020204" pitchFamily="34" charset="0"/>
              <a:buChar char="•"/>
            </a:pPr>
            <a:r>
              <a:rPr lang="en-US" dirty="0"/>
              <a:t>An error that indicates it cannot add it to the event queue</a:t>
            </a:r>
          </a:p>
          <a:p>
            <a:endParaRPr lang="en-US" dirty="0"/>
          </a:p>
          <a:p>
            <a:r>
              <a:rPr lang="en-US" dirty="0"/>
              <a:t>Lambda manages the function’s asynchronous event queue and makes several attempts to retry on errors. The number of retries and wait between retries is configurable. </a:t>
            </a:r>
          </a:p>
          <a:p>
            <a:endParaRPr lang="en-US" dirty="0"/>
          </a:p>
          <a:p>
            <a:r>
              <a:rPr lang="en-US" dirty="0"/>
              <a:t>You can send an invocation record, which contains details about the request and response, to a destination service, such as the following:</a:t>
            </a:r>
          </a:p>
          <a:p>
            <a:pPr marL="171450" indent="-171450">
              <a:buFont typeface="Arial" panose="020B0604020202020204" pitchFamily="34" charset="0"/>
              <a:buChar char="•"/>
            </a:pPr>
            <a:r>
              <a:rPr lang="en-US" dirty="0"/>
              <a:t>A</a:t>
            </a:r>
            <a:r>
              <a:rPr lang="sv-SE" dirty="0"/>
              <a:t>WS Lambda</a:t>
            </a:r>
          </a:p>
          <a:p>
            <a:pPr marL="171450" indent="-171450">
              <a:buFont typeface="Arial" panose="020B0604020202020204" pitchFamily="34" charset="0"/>
              <a:buChar char="•"/>
            </a:pPr>
            <a:r>
              <a:rPr lang="en-US" dirty="0"/>
              <a:t>Amazon Simple Notification Service (Amazon SNS)</a:t>
            </a:r>
          </a:p>
          <a:p>
            <a:pPr marL="171450" indent="-171450">
              <a:buFont typeface="Arial" panose="020B0604020202020204" pitchFamily="34" charset="0"/>
              <a:buChar char="•"/>
            </a:pPr>
            <a:r>
              <a:rPr lang="en-US" dirty="0"/>
              <a:t>Amazon Simple Queue Service (Amazon SQS)</a:t>
            </a:r>
          </a:p>
          <a:p>
            <a:pPr marL="171450" indent="-171450">
              <a:buFont typeface="Arial" panose="020B0604020202020204" pitchFamily="34" charset="0"/>
              <a:buChar char="•"/>
            </a:pPr>
            <a:r>
              <a:rPr lang="sv-SE" dirty="0"/>
              <a:t>Amazon EventBridge </a:t>
            </a:r>
          </a:p>
          <a:p>
            <a:endParaRPr lang="sv-SE" dirty="0"/>
          </a:p>
          <a:p>
            <a:r>
              <a:rPr lang="en-US" dirty="0"/>
              <a:t>Successful and unsuccessful events can have separate destinations. For example, successful invocation records can be sent to an </a:t>
            </a:r>
            <a:r>
              <a:rPr lang="en-US" dirty="0" err="1"/>
              <a:t>EventBridge</a:t>
            </a:r>
            <a:r>
              <a:rPr lang="en-US" dirty="0"/>
              <a:t> event bus, and unsuccessful records can be sent to another event queue.</a:t>
            </a:r>
          </a:p>
          <a:p>
            <a:endParaRPr lang="en-US" dirty="0"/>
          </a:p>
          <a:p>
            <a:r>
              <a:rPr lang="en-US" dirty="0"/>
              <a:t>A best practice for asynchronous invocations is to create and use dead-letter </a:t>
            </a:r>
            <a:r>
              <a:rPr lang="en-US" dirty="0">
                <a:solidFill>
                  <a:srgbClr val="000000"/>
                </a:solidFill>
              </a:rPr>
              <a:t>queues to better handle message failures.</a:t>
            </a:r>
            <a:endParaRPr lang="en-US" dirty="0"/>
          </a:p>
          <a:p>
            <a:endParaRPr lang="en-US" dirty="0"/>
          </a:p>
          <a:p>
            <a:r>
              <a:rPr lang="en-US" b="1" dirty="0"/>
              <a:t>Poll-based invocation (pull)</a:t>
            </a:r>
          </a:p>
          <a:p>
            <a:r>
              <a:rPr lang="en-US" dirty="0"/>
              <a:t>You can configure an AWS Lambda resource to read from a streaming-based or queuing-based event source and invoke your Lambda function. Examples of event sources include the following:</a:t>
            </a:r>
          </a:p>
          <a:p>
            <a:pPr marL="171450" indent="-171450">
              <a:buFont typeface="Arial" panose="020B0604020202020204" pitchFamily="34" charset="0"/>
              <a:buChar char="•"/>
            </a:pPr>
            <a:r>
              <a:rPr lang="en-US" dirty="0"/>
              <a:t>Amazon DynamoDB</a:t>
            </a:r>
          </a:p>
          <a:p>
            <a:pPr marL="171450" indent="-171450">
              <a:buFont typeface="Arial" panose="020B0604020202020204" pitchFamily="34" charset="0"/>
              <a:buChar char="•"/>
            </a:pPr>
            <a:r>
              <a:rPr lang="en-US" dirty="0"/>
              <a:t>Amazon Kinesis</a:t>
            </a:r>
          </a:p>
          <a:p>
            <a:pPr marL="171450" indent="-171450">
              <a:buFont typeface="Arial" panose="020B0604020202020204" pitchFamily="34" charset="0"/>
              <a:buChar char="•"/>
            </a:pPr>
            <a:r>
              <a:rPr lang="en-US" dirty="0"/>
              <a:t>Amazon MQ</a:t>
            </a:r>
          </a:p>
          <a:p>
            <a:pPr marL="171450" indent="-171450">
              <a:buFont typeface="Arial" panose="020B0604020202020204" pitchFamily="34" charset="0"/>
              <a:buChar char="•"/>
            </a:pPr>
            <a:r>
              <a:rPr lang="en-US" dirty="0"/>
              <a:t>Amazon Managed Streaming for Apache Kafka</a:t>
            </a:r>
          </a:p>
          <a:p>
            <a:pPr marL="171450" indent="-171450">
              <a:buFont typeface="Arial" panose="020B0604020202020204" pitchFamily="34" charset="0"/>
              <a:buChar char="•"/>
            </a:pPr>
            <a:r>
              <a:rPr lang="en-US" dirty="0"/>
              <a:t>Self-managed Apache Kafka</a:t>
            </a:r>
          </a:p>
          <a:p>
            <a:pPr marL="171450" indent="-171450">
              <a:buFont typeface="Arial" panose="020B0604020202020204" pitchFamily="34" charset="0"/>
              <a:buChar char="•"/>
            </a:pPr>
            <a:r>
              <a:rPr lang="en-US" dirty="0"/>
              <a:t>Amazon SQS</a:t>
            </a:r>
          </a:p>
          <a:p>
            <a:endParaRPr lang="en-US" dirty="0"/>
          </a:p>
          <a:p>
            <a:r>
              <a:rPr lang="en-US" dirty="0"/>
              <a:t>This is known as event source mapping. It is used to process items from streams or queues in a service that does not normally invoke Lambda functions directly. </a:t>
            </a:r>
          </a:p>
          <a:p>
            <a:r>
              <a:rPr lang="en-US" dirty="0"/>
              <a:t>As an example, consider DynamoDB. Stream-based invocation changes the traditional way of processing data in batches. Now data may be processed in real-time. DynamoDB Streams capture item-level modifications in real-time and store this information in logs for up to 24 hours. Lambda polls the service, retrieves matching events, and invokes your function. Permissions, event structure, settings, and polling behavior vary by event source.</a:t>
            </a:r>
          </a:p>
          <a:p>
            <a:endParaRPr lang="en-US" b="1" dirty="0"/>
          </a:p>
          <a:p>
            <a:endParaRPr lang="en-US" b="1" dirty="0"/>
          </a:p>
          <a:p>
            <a:endParaRPr lang="en-US" dirty="0"/>
          </a:p>
        </p:txBody>
      </p:sp>
    </p:spTree>
    <p:extLst>
      <p:ext uri="{BB962C8B-B14F-4D97-AF65-F5344CB8AC3E}">
        <p14:creationId xmlns:p14="http://schemas.microsoft.com/office/powerpoint/2010/main" val="2121849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500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83BEED2-7324-43B0-A4EF-C498AD993EA6}"/>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4AC0FBF5-F474-4A3D-8BE8-7567067876CD}"/>
              </a:ext>
            </a:extLst>
          </p:cNvPr>
          <p:cNvSpPr>
            <a:spLocks noGrp="1"/>
          </p:cNvSpPr>
          <p:nvPr>
            <p:ph type="body" idx="1"/>
          </p:nvPr>
        </p:nvSpPr>
        <p:spPr/>
        <p:txBody>
          <a:bodyPr/>
          <a:lstStyle/>
          <a:p>
            <a:pPr>
              <a:spcBef>
                <a:spcPts val="600"/>
              </a:spcBef>
            </a:pPr>
            <a:r>
              <a:rPr lang="en-US" dirty="0"/>
              <a:t>To understand how a Lambda function works, consider the following:</a:t>
            </a:r>
          </a:p>
          <a:p>
            <a:pPr marL="171450" lvl="0" indent="-171450">
              <a:spcBef>
                <a:spcPts val="600"/>
              </a:spcBef>
              <a:buFont typeface="Arial" panose="020B0604020202020204" pitchFamily="34" charset="0"/>
              <a:buChar char="•"/>
              <a:defRPr/>
            </a:pPr>
            <a:r>
              <a:rPr lang="en-US" b="1" dirty="0"/>
              <a:t>Trigger </a:t>
            </a:r>
            <a:r>
              <a:rPr lang="en-US" dirty="0"/>
              <a:t>– Events that invoke the </a:t>
            </a:r>
            <a:r>
              <a:rPr lang="en-US" dirty="0">
                <a:solidFill>
                  <a:srgbClr val="000000"/>
                </a:solidFill>
              </a:rPr>
              <a:t>call. </a:t>
            </a:r>
            <a:r>
              <a:rPr lang="en-US" dirty="0"/>
              <a:t>You can set up your code to initiate from other AWS services automatically or call it directly from any web or mobile </a:t>
            </a:r>
            <a:r>
              <a:rPr lang="en-US" dirty="0">
                <a:solidFill>
                  <a:srgbClr val="000000"/>
                </a:solidFill>
              </a:rPr>
              <a:t>app</a:t>
            </a:r>
            <a:r>
              <a:rPr lang="en-US" dirty="0"/>
              <a:t>. </a:t>
            </a:r>
          </a:p>
          <a:p>
            <a:pPr marL="171450" lvl="0" indent="-171450">
              <a:spcBef>
                <a:spcPts val="600"/>
              </a:spcBef>
              <a:buFont typeface="Arial" panose="020B0604020202020204" pitchFamily="34" charset="0"/>
              <a:buChar char="•"/>
              <a:defRPr/>
            </a:pPr>
            <a:r>
              <a:rPr lang="en-US" b="1" dirty="0"/>
              <a:t>Code</a:t>
            </a:r>
            <a:r>
              <a:rPr lang="en-US" dirty="0"/>
              <a:t> – Upload your code as a Lambda function, or directly code in the Lambda’s code editor. The code can be in any of the supported languages or use custom runtimes and native libraries. AWS Lambda stores code in Amazon S3 and encrypts it at rest. </a:t>
            </a:r>
          </a:p>
          <a:p>
            <a:pPr marL="171450" lvl="0" indent="-171450">
              <a:spcBef>
                <a:spcPts val="600"/>
              </a:spcBef>
              <a:buFont typeface="Arial" panose="020B0604020202020204" pitchFamily="34" charset="0"/>
              <a:buChar char="•"/>
              <a:defRPr/>
            </a:pPr>
            <a:r>
              <a:rPr lang="en-US" b="1" dirty="0"/>
              <a:t>Configuration </a:t>
            </a:r>
            <a:r>
              <a:rPr lang="en-US" dirty="0"/>
              <a:t>– When you create the function, specify configuration information such as permissions, resources, credentials, and environment variables. </a:t>
            </a:r>
          </a:p>
          <a:p>
            <a:pPr marL="171450" lvl="0" indent="-171450">
              <a:spcBef>
                <a:spcPts val="600"/>
              </a:spcBef>
              <a:buFont typeface="Arial" panose="020B0604020202020204" pitchFamily="34" charset="0"/>
              <a:buChar char="•"/>
              <a:defRPr/>
            </a:pPr>
            <a:r>
              <a:rPr lang="en-US" b="1" dirty="0"/>
              <a:t>Extensions</a:t>
            </a:r>
            <a:r>
              <a:rPr lang="en-US" dirty="0"/>
              <a:t> – Integrate Lambda with existing tools, such as tools used for monitoring, observability, security, and governance.</a:t>
            </a:r>
          </a:p>
          <a:p>
            <a:pPr marL="171450" lvl="0" indent="-171450">
              <a:spcBef>
                <a:spcPts val="600"/>
              </a:spcBef>
              <a:buFont typeface="Arial" panose="020B0604020202020204" pitchFamily="34" charset="0"/>
              <a:buChar char="•"/>
              <a:defRPr/>
            </a:pPr>
            <a:r>
              <a:rPr lang="en-US" b="1" dirty="0"/>
              <a:t>Lambda runtime environment</a:t>
            </a:r>
            <a:r>
              <a:rPr lang="en-US" dirty="0"/>
              <a:t> – Lambda invokes your function in a secure and isolated container created according to resources defined by the configuration. Lambda then loads into memory the code that is to be run. This Lambda runtime environment manages the resources required to run your function and supports the lifecycle of the function’s runtime. The process of creating and mounting the environment is called a </a:t>
            </a:r>
            <a:r>
              <a:rPr lang="en-US" i="1" dirty="0"/>
              <a:t>cold start</a:t>
            </a:r>
            <a:r>
              <a:rPr lang="en-US" dirty="0"/>
              <a:t>. After the environment is set up, Lambda retains the environment and handles requests. The invocation of a Lambda function after the environment exists (with its layers, initialization, and runtime setup) is known as a </a:t>
            </a:r>
            <a:r>
              <a:rPr lang="en-US" i="1" dirty="0"/>
              <a:t>warm start</a:t>
            </a:r>
            <a:r>
              <a:rPr lang="en-US" dirty="0"/>
              <a:t>.</a:t>
            </a:r>
          </a:p>
          <a:p>
            <a:endParaRPr lang="en-US" dirty="0"/>
          </a:p>
        </p:txBody>
      </p:sp>
    </p:spTree>
    <p:extLst>
      <p:ext uri="{BB962C8B-B14F-4D97-AF65-F5344CB8AC3E}">
        <p14:creationId xmlns:p14="http://schemas.microsoft.com/office/powerpoint/2010/main" val="309511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invocation</a:t>
            </a:r>
            <a:r>
              <a:rPr lang="en-US" baseline="0" dirty="0"/>
              <a:t> requests are processed with a Lambda runtime environment that is available. If a runtime is not available or if an environment is busy, a new runtime is created to handle the request. This new runtime does not share resources with other Lambda runtime environments. </a:t>
            </a:r>
          </a:p>
          <a:p>
            <a:endParaRPr lang="en-US" baseline="0" dirty="0"/>
          </a:p>
          <a:p>
            <a:r>
              <a:rPr lang="en-US" baseline="0" dirty="0"/>
              <a:t>A runtime may not be available if it has shut down because an event has not come in for some time. </a:t>
            </a:r>
          </a:p>
          <a:p>
            <a:endParaRPr lang="en-US" baseline="0" dirty="0"/>
          </a:p>
          <a:p>
            <a:pPr marL="0" indent="0">
              <a:buNone/>
            </a:pPr>
            <a:r>
              <a:rPr lang="en-US" dirty="0"/>
              <a:t>All requests are limited to 15 minutes (900 seconds) of running time. The default timeout is 3 seconds but can be set to any value between 1 and 900 seconds.</a:t>
            </a:r>
            <a:r>
              <a:rPr lang="en-US" baseline="0" dirty="0"/>
              <a:t> </a:t>
            </a:r>
            <a:r>
              <a:rPr lang="en-US" dirty="0"/>
              <a:t>Duration is calculated from the time your code begins running until it returns or otherwise terminates, rounded up to the nearest millisecond.</a:t>
            </a:r>
            <a:endParaRPr lang="en-US" baseline="0" dirty="0"/>
          </a:p>
        </p:txBody>
      </p:sp>
    </p:spTree>
    <p:extLst>
      <p:ext uri="{BB962C8B-B14F-4D97-AF65-F5344CB8AC3E}">
        <p14:creationId xmlns:p14="http://schemas.microsoft.com/office/powerpoint/2010/main" val="286830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avoid a cold start, you can set triggers for your Lambda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Also, you can use </a:t>
            </a:r>
            <a:r>
              <a:rPr lang="en-US" dirty="0"/>
              <a:t>the Provision Concurrency feature in Lambda </a:t>
            </a:r>
            <a:r>
              <a:rPr lang="en-US" baseline="0" dirty="0"/>
              <a:t>to prepare multiple Lambda runtime environments to process events.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For more information on scheduling a Lambda function, see (</a:t>
            </a:r>
            <a:r>
              <a:rPr lang="en-US" dirty="0">
                <a:hlinkClick r:id="rId3"/>
              </a:rPr>
              <a:t>https://docs.aws.amazon.com/eventbridge/latest/userguide/eb-run-lambda-schedule.html</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defRPr/>
            </a:pPr>
            <a:endParaRPr lang="en-US" dirty="0"/>
          </a:p>
        </p:txBody>
      </p:sp>
    </p:spTree>
    <p:extLst>
      <p:ext uri="{BB962C8B-B14F-4D97-AF65-F5344CB8AC3E}">
        <p14:creationId xmlns:p14="http://schemas.microsoft.com/office/powerpoint/2010/main" val="67197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1782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dirty="0">
                <a:solidFill>
                  <a:srgbClr val="000000"/>
                </a:solidFill>
              </a:rPr>
              <a:t>ypes</a:t>
            </a:r>
            <a:r>
              <a:rPr lang="en-US" dirty="0"/>
              <a:t> of permissions related to Lambda functions:</a:t>
            </a:r>
          </a:p>
          <a:p>
            <a:pPr marL="171450" indent="-171450">
              <a:buFont typeface="Arial" panose="020B0604020202020204" pitchFamily="34" charset="0"/>
              <a:buChar char="•"/>
            </a:pPr>
            <a:r>
              <a:rPr lang="en-US" b="1" dirty="0"/>
              <a:t>Invocation permissions –</a:t>
            </a:r>
            <a:r>
              <a:rPr lang="en-US" dirty="0"/>
              <a:t> Permissions that the event source </a:t>
            </a:r>
            <a:r>
              <a:rPr lang="en-US" dirty="0">
                <a:solidFill>
                  <a:srgbClr val="000000"/>
                </a:solidFill>
              </a:rPr>
              <a:t>needs to</a:t>
            </a:r>
            <a:r>
              <a:rPr lang="en-US" dirty="0"/>
              <a:t> communicate with your Lambda function. Depending on the invocation model (push or pull </a:t>
            </a:r>
            <a:r>
              <a:rPr lang="en-US" dirty="0">
                <a:solidFill>
                  <a:srgbClr val="000000"/>
                </a:solidFill>
              </a:rPr>
              <a:t>model</a:t>
            </a:r>
            <a:r>
              <a:rPr lang="en-US" dirty="0"/>
              <a:t>), you can grant these permissions using the execution role or resource policies (the access policy associated with your Lambda function).</a:t>
            </a:r>
            <a:r>
              <a:rPr lang="en-US" baseline="0" dirty="0"/>
              <a:t>  </a:t>
            </a:r>
          </a:p>
          <a:p>
            <a:pPr marL="171450" indent="-171450">
              <a:buFont typeface="Arial" panose="020B0604020202020204" pitchFamily="34" charset="0"/>
              <a:buChar char="•"/>
            </a:pPr>
            <a:r>
              <a:rPr lang="en-US" b="1" dirty="0"/>
              <a:t>Processing permissions –</a:t>
            </a:r>
            <a:r>
              <a:rPr lang="en-US" baseline="0" dirty="0"/>
              <a:t> </a:t>
            </a:r>
            <a:r>
              <a:rPr lang="en-US" dirty="0"/>
              <a:t>Permissions that your Lambda function </a:t>
            </a:r>
            <a:r>
              <a:rPr lang="en-US" dirty="0">
                <a:solidFill>
                  <a:srgbClr val="000000"/>
                </a:solidFill>
              </a:rPr>
              <a:t>needs to</a:t>
            </a:r>
            <a:r>
              <a:rPr lang="en-US" dirty="0"/>
              <a:t> access other AWS resources in your account. You grant these permissions by creating an AWS Identity and Access Management (IAM) role, known as an </a:t>
            </a:r>
            <a:r>
              <a:rPr lang="en-US" i="1" dirty="0"/>
              <a:t>execution role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69670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ECF2BC9-E448-4D15-A4B1-DC833D229335}"/>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E4A084FC-AC4E-41A4-AE6F-595027C48D1E}"/>
              </a:ext>
            </a:extLst>
          </p:cNvPr>
          <p:cNvSpPr>
            <a:spLocks noGrp="1"/>
          </p:cNvSpPr>
          <p:nvPr>
            <p:ph type="body" idx="1"/>
          </p:nvPr>
        </p:nvSpPr>
        <p:spPr/>
        <p:txBody>
          <a:bodyPr/>
          <a:lstStyle/>
          <a:p>
            <a:pPr marL="171450" indent="-171450">
              <a:buFont typeface="Arial" panose="020B0604020202020204" pitchFamily="34" charset="0"/>
              <a:buChar char="•"/>
            </a:pPr>
            <a:r>
              <a:rPr lang="en-US" dirty="0"/>
              <a:t>Resource policy - gives other accounts and AWS services permission to use your Lambda resources.</a:t>
            </a:r>
          </a:p>
          <a:p>
            <a:pPr marL="171450" lvl="0" indent="-171450">
              <a:buFont typeface="Arial" panose="020B0604020202020204" pitchFamily="34" charset="0"/>
              <a:buChar char="•"/>
              <a:defRPr/>
            </a:pPr>
            <a:r>
              <a:rPr lang="en-US" dirty="0"/>
              <a:t>IAM execution role - Grants the function permission to access AWS services and resources.</a:t>
            </a:r>
          </a:p>
          <a:p>
            <a:pPr marL="171450" lvl="0" indent="-171450">
              <a:buFont typeface="Arial" panose="020B0604020202020204" pitchFamily="34" charset="0"/>
              <a:buChar char="•"/>
              <a:defRPr/>
            </a:pPr>
            <a:r>
              <a:rPr lang="en-US" dirty="0"/>
              <a:t>Access policy - Grants the needed resource permissions.</a:t>
            </a:r>
          </a:p>
          <a:p>
            <a:endParaRPr lang="en-US" b="1" dirty="0"/>
          </a:p>
          <a:p>
            <a:r>
              <a:rPr lang="en-US" dirty="0"/>
              <a:t>The entity that invokes your Lambda function must have permission to do so. The event source (such as Amazon S3 or a user-defined </a:t>
            </a:r>
            <a:r>
              <a:rPr lang="en-US" dirty="0">
                <a:solidFill>
                  <a:srgbClr val="000000"/>
                </a:solidFill>
              </a:rPr>
              <a:t>application</a:t>
            </a:r>
            <a:r>
              <a:rPr lang="en-US" dirty="0"/>
              <a:t>) invokes your Lambda function by publishing events. </a:t>
            </a:r>
          </a:p>
          <a:p>
            <a:pPr marL="171450" lvl="0" indent="-171450">
              <a:buFont typeface="Arial" panose="020B0604020202020204" pitchFamily="34" charset="0"/>
              <a:buChar char="•"/>
            </a:pPr>
            <a:r>
              <a:rPr lang="en-US" dirty="0"/>
              <a:t>You grant </a:t>
            </a:r>
            <a:r>
              <a:rPr lang="en-US" dirty="0">
                <a:solidFill>
                  <a:srgbClr val="000000"/>
                </a:solidFill>
              </a:rPr>
              <a:t>these event sources permissions</a:t>
            </a:r>
            <a:r>
              <a:rPr lang="en-US" dirty="0"/>
              <a:t> to invoke your Lambda function by updating the access policy associated with your Lambda function. </a:t>
            </a:r>
          </a:p>
          <a:p>
            <a:pPr marL="171450" lvl="0" indent="-171450" defTabSz="457200">
              <a:buFont typeface="Arial" panose="020B0604020202020204" pitchFamily="34" charset="0"/>
              <a:buChar char="•"/>
              <a:defRPr/>
            </a:pPr>
            <a:r>
              <a:rPr lang="en-US" dirty="0"/>
              <a:t>AWS Lambda provides the </a:t>
            </a:r>
            <a:r>
              <a:rPr lang="en-US" dirty="0" err="1">
                <a:latin typeface="Lucida Console" panose="020B0609040504020204" pitchFamily="49" charset="0"/>
              </a:rPr>
              <a:t>AddPermission</a:t>
            </a:r>
            <a:r>
              <a:rPr lang="en-US" dirty="0"/>
              <a:t> API for this purpose. </a:t>
            </a:r>
          </a:p>
          <a:p>
            <a:pPr marL="171450" lvl="0" indent="-171450">
              <a:buFont typeface="Arial" panose="020B0604020202020204" pitchFamily="34" charset="0"/>
              <a:buChar char="•"/>
            </a:pPr>
            <a:endParaRPr lang="en-US" dirty="0"/>
          </a:p>
          <a:p>
            <a:pPr lvl="0"/>
            <a:r>
              <a:rPr lang="en-US" b="1" dirty="0"/>
              <a:t>Note:</a:t>
            </a:r>
            <a:r>
              <a:rPr lang="en-US" i="1" dirty="0"/>
              <a:t> </a:t>
            </a:r>
            <a:r>
              <a:rPr lang="en-US" dirty="0"/>
              <a:t>If the user-defined </a:t>
            </a:r>
            <a:r>
              <a:rPr lang="en-US" dirty="0">
                <a:solidFill>
                  <a:srgbClr val="000000"/>
                </a:solidFill>
              </a:rPr>
              <a:t>application</a:t>
            </a:r>
            <a:r>
              <a:rPr lang="en-US" dirty="0"/>
              <a:t> and the Lambda function it invokes belong to the same AWS account, you don’t </a:t>
            </a:r>
            <a:r>
              <a:rPr lang="en-US" dirty="0">
                <a:solidFill>
                  <a:srgbClr val="000000"/>
                </a:solidFill>
              </a:rPr>
              <a:t>need to</a:t>
            </a:r>
            <a:r>
              <a:rPr lang="en-US" dirty="0"/>
              <a:t> grant explicit permissions.</a:t>
            </a:r>
            <a:endParaRPr lang="en-US" i="1" dirty="0"/>
          </a:p>
          <a:p>
            <a:pPr lvl="0"/>
            <a:endParaRPr lang="en-US" dirty="0"/>
          </a:p>
          <a:p>
            <a:pPr lvl="0" defTabSz="457200">
              <a:defRPr/>
            </a:pPr>
            <a:r>
              <a:rPr lang="en-US" dirty="0"/>
              <a:t>For more information, see the following in the </a:t>
            </a:r>
            <a:r>
              <a:rPr lang="en-US" i="1" dirty="0"/>
              <a:t>AWS Lambda Developer Guide</a:t>
            </a:r>
            <a:r>
              <a:rPr lang="en-US" dirty="0"/>
              <a:t>:</a:t>
            </a:r>
            <a:r>
              <a:rPr lang="en-US" i="1" dirty="0"/>
              <a:t> </a:t>
            </a:r>
          </a:p>
          <a:p>
            <a:pPr marL="171450" lvl="0" indent="-171450" defTabSz="457200">
              <a:buFont typeface="Arial" panose="020B0604020202020204" pitchFamily="34" charset="0"/>
              <a:buChar char="•"/>
              <a:defRPr/>
            </a:pPr>
            <a:r>
              <a:rPr lang="en-US" dirty="0"/>
              <a:t>“</a:t>
            </a:r>
            <a:r>
              <a:rPr lang="en-US" dirty="0" err="1"/>
              <a:t>AddPermission</a:t>
            </a:r>
            <a:r>
              <a:rPr lang="en-US" dirty="0"/>
              <a:t>” (</a:t>
            </a:r>
            <a:r>
              <a:rPr lang="en-US" dirty="0">
                <a:hlinkClick r:id="rId3"/>
              </a:rPr>
              <a:t>http://docs.aws.amazon.com/lambda/latest/dg/API_AddPermission.html</a:t>
            </a:r>
            <a:r>
              <a:rPr lang="en-US" dirty="0"/>
              <a:t>)</a:t>
            </a:r>
          </a:p>
          <a:p>
            <a:pPr marL="171450" lvl="0" indent="-171450" defTabSz="457200">
              <a:buFont typeface="Arial" panose="020B0604020202020204" pitchFamily="34" charset="0"/>
              <a:buChar char="•"/>
              <a:defRPr/>
            </a:pPr>
            <a:r>
              <a:rPr lang="en-US" dirty="0"/>
              <a:t>“AWS Lambda permissions” (</a:t>
            </a:r>
            <a:r>
              <a:rPr lang="en-US" dirty="0">
                <a:hlinkClick r:id="rId4"/>
              </a:rPr>
              <a:t>http://docs.aws.amazon.com/lambda/latest/dg/intro-permission-model.html</a:t>
            </a:r>
            <a:r>
              <a:rPr lang="en-US" dirty="0"/>
              <a:t>)</a:t>
            </a:r>
          </a:p>
        </p:txBody>
      </p:sp>
    </p:spTree>
    <p:extLst>
      <p:ext uri="{BB962C8B-B14F-4D97-AF65-F5344CB8AC3E}">
        <p14:creationId xmlns:p14="http://schemas.microsoft.com/office/powerpoint/2010/main" val="850315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Module 9</a:t>
            </a:r>
            <a:r>
              <a:rPr lang="en-US" sz="1200" kern="1200" dirty="0">
                <a:solidFill>
                  <a:schemeClr val="tx1"/>
                </a:solidFill>
                <a:effectLst/>
                <a:latin typeface="+mn-lt"/>
                <a:ea typeface="+mn-ea"/>
                <a:cs typeface="+mn-cs"/>
              </a:rPr>
              <a:t> </a:t>
            </a:r>
            <a:r>
              <a:rPr lang="en-US" dirty="0"/>
              <a:t>–</a:t>
            </a:r>
            <a:r>
              <a:rPr lang="en-US" sz="1200" kern="1200" dirty="0">
                <a:solidFill>
                  <a:schemeClr val="tx1"/>
                </a:solidFill>
                <a:effectLst/>
                <a:latin typeface="+mn-lt"/>
                <a:ea typeface="+mn-ea"/>
                <a:cs typeface="+mn-cs"/>
              </a:rPr>
              <a:t> Compare the feature sets and use cases for available AWS compute solutions.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Build an AWS Lambda function to store data from a web application in Amazon DynamoDB.</a:t>
            </a:r>
          </a:p>
          <a:p>
            <a:endParaRPr lang="en-US" sz="1200" kern="1200" dirty="0">
              <a:solidFill>
                <a:schemeClr val="tx1"/>
              </a:solidFill>
              <a:effectLst/>
              <a:latin typeface="+mn-lt"/>
              <a:ea typeface="+mn-ea"/>
              <a:cs typeface="+mn-cs"/>
            </a:endParaRPr>
          </a:p>
          <a:p>
            <a:r>
              <a:rPr lang="en-US" b="1" dirty="0"/>
              <a:t>Lab 4</a:t>
            </a:r>
            <a:r>
              <a:rPr lang="en-US" dirty="0"/>
              <a:t> – </a:t>
            </a:r>
            <a:r>
              <a:rPr lang="en-US" sz="1200" kern="1200" dirty="0">
                <a:solidFill>
                  <a:schemeClr val="tx1"/>
                </a:solidFill>
                <a:effectLst/>
                <a:latin typeface="+mn-lt"/>
                <a:ea typeface="+mn-ea"/>
                <a:cs typeface="+mn-cs"/>
              </a:rPr>
              <a:t>Build an AWS Lambda function to store data from a web application in DynamoDB.</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Module 10 </a:t>
            </a:r>
            <a:r>
              <a:rPr lang="en-US" dirty="0"/>
              <a:t>–</a:t>
            </a:r>
            <a:r>
              <a:rPr lang="en-US" sz="1200" kern="1200" dirty="0">
                <a:solidFill>
                  <a:schemeClr val="tx1"/>
                </a:solidFill>
                <a:effectLst/>
                <a:latin typeface="+mn-lt"/>
                <a:ea typeface="+mn-ea"/>
                <a:cs typeface="+mn-cs"/>
              </a:rPr>
              <a:t> Explore the methods available for API Gateway to connect AWS resources.</a:t>
            </a:r>
            <a:r>
              <a:rPr lang="en-US" sz="1200" kern="1200" baseline="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Lab 5</a:t>
            </a:r>
            <a:r>
              <a:rPr lang="en-US" sz="1200" kern="1200" dirty="0">
                <a:solidFill>
                  <a:schemeClr val="tx1"/>
                </a:solidFill>
                <a:effectLst/>
                <a:latin typeface="+mn-lt"/>
                <a:ea typeface="+mn-ea"/>
                <a:cs typeface="+mn-cs"/>
              </a:rPr>
              <a:t> </a:t>
            </a:r>
            <a:r>
              <a:rPr lang="en-US" dirty="0"/>
              <a:t>–</a:t>
            </a:r>
            <a:r>
              <a:rPr lang="en-US" sz="1200" kern="1200" dirty="0">
                <a:solidFill>
                  <a:schemeClr val="tx1"/>
                </a:solidFill>
                <a:effectLst/>
                <a:latin typeface="+mn-lt"/>
                <a:ea typeface="+mn-ea"/>
                <a:cs typeface="+mn-cs"/>
              </a:rPr>
              <a:t> Use API Gateway to connect Lambda and DynamoDB.</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612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defRPr/>
            </a:pPr>
            <a:r>
              <a:rPr lang="en-US" sz="1200" baseline="0" dirty="0"/>
              <a:t>In the </a:t>
            </a:r>
            <a:r>
              <a:rPr lang="en-US" sz="1200" i="1" baseline="0" dirty="0"/>
              <a:t>pull</a:t>
            </a:r>
            <a:r>
              <a:rPr lang="en-US" sz="1200" baseline="0" dirty="0"/>
              <a:t> event model, </a:t>
            </a:r>
            <a:r>
              <a:rPr lang="en-US" sz="1200" dirty="0"/>
              <a:t>AWS Lambda polls the event source and invokes your Lambda function when it detects an event. This model applies when AWS Lambda is used with streaming event sources such as Amazon Kinesis and Amazon DynamoDB Streams. For example, AWS Lambda polls your Kinesis data stream or </a:t>
            </a:r>
            <a:r>
              <a:rPr lang="en-US" sz="1200" dirty="0">
                <a:solidFill>
                  <a:srgbClr val="000000"/>
                </a:solidFill>
              </a:rPr>
              <a:t>DynamoDB stream</a:t>
            </a:r>
            <a:r>
              <a:rPr lang="en-US" sz="1200" dirty="0"/>
              <a:t> and invokes your Lambda function when it detects new records on the stream. You must grant AWS Lambda permission to read from the stream. You do this by updating the IAM execution role associated with your Lambda function.</a:t>
            </a:r>
          </a:p>
          <a:p>
            <a:pPr defTabSz="457200">
              <a:defRPr/>
            </a:pPr>
            <a:endParaRPr lang="en-US" sz="1200" dirty="0"/>
          </a:p>
          <a:p>
            <a:pPr defTabSz="457200">
              <a:defRPr/>
            </a:pPr>
            <a:r>
              <a:rPr lang="en-US" sz="1200" dirty="0"/>
              <a:t>In this model, AWS Lambda manages the event source mapping. That is, it provides an API for you to create event source mappings that associate your Lambda function with a specific event source.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defTabSz="457200">
              <a:defRPr/>
            </a:pPr>
            <a:r>
              <a:rPr lang="en-US" sz="1200" dirty="0"/>
              <a:t>For more information, see “CreateEventSourceMapping” in the </a:t>
            </a:r>
            <a:r>
              <a:rPr lang="en-US" sz="1200" i="1" dirty="0"/>
              <a:t>AWS Lambda Developer Guide</a:t>
            </a:r>
            <a:r>
              <a:rPr lang="en-US" sz="1200" dirty="0"/>
              <a:t> (</a:t>
            </a:r>
            <a:r>
              <a:rPr lang="en-US" sz="1200" dirty="0">
                <a:hlinkClick r:id="rId3"/>
              </a:rPr>
              <a:t>http://docs.aws.amazon.com/lambda/latest/dg/API_CreateEventSourceMapping.html</a:t>
            </a:r>
            <a:r>
              <a:rPr lang="en-US" sz="1200" dirty="0"/>
              <a: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indent="0">
              <a:buFont typeface="Arial" panose="020B0604020202020204" pitchFamily="34" charset="0"/>
              <a:buNone/>
            </a:pPr>
            <a:endParaRPr lang="en-US" sz="1200" dirty="0"/>
          </a:p>
          <a:p>
            <a:pPr algn="l"/>
            <a:endParaRPr lang="en-US" sz="1200" dirty="0"/>
          </a:p>
          <a:p>
            <a:pPr algn="l"/>
            <a:endParaRPr lang="en-US" sz="1200" dirty="0"/>
          </a:p>
        </p:txBody>
      </p:sp>
    </p:spTree>
    <p:extLst>
      <p:ext uri="{BB962C8B-B14F-4D97-AF65-F5344CB8AC3E}">
        <p14:creationId xmlns:p14="http://schemas.microsoft.com/office/powerpoint/2010/main" val="58352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186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a:t>For more information on development tools, see:</a:t>
            </a:r>
            <a:endParaRPr lang="en-US" i="1" u="none" dirty="0"/>
          </a:p>
          <a:p>
            <a:pPr marL="171450" lvl="0" indent="-171450">
              <a:buFont typeface="Arial" panose="020B0604020202020204" pitchFamily="34" charset="0"/>
              <a:buChar char="•"/>
            </a:pPr>
            <a:r>
              <a:rPr lang="en-US" dirty="0"/>
              <a:t>“Using Lambda with the Toolkit for Eclipse” in the </a:t>
            </a:r>
            <a:r>
              <a:rPr lang="en-US" i="1" dirty="0"/>
              <a:t>AWS Toolkit for Eclipse User Guide </a:t>
            </a:r>
            <a:r>
              <a:rPr lang="en-US" dirty="0"/>
              <a:t>(</a:t>
            </a:r>
            <a:r>
              <a:rPr lang="en-US" dirty="0">
                <a:hlinkClick r:id="rId3"/>
              </a:rPr>
              <a:t>http://docs.aws.amazon.com/AWSToolkitEclipse/latest/GettingStartedGuide/lambda.html</a:t>
            </a:r>
            <a:r>
              <a:rPr lang="en-US" dirty="0"/>
              <a:t>)</a:t>
            </a:r>
          </a:p>
          <a:p>
            <a:pPr marL="171450" lvl="0" indent="-171450">
              <a:buFont typeface="Arial" panose="020B0604020202020204" pitchFamily="34" charset="0"/>
              <a:buChar char="•"/>
            </a:pPr>
            <a:r>
              <a:rPr lang="en-US" dirty="0"/>
              <a:t>AWS Lambda Developer Guide: AWS Toolkit for Visual Studio (</a:t>
            </a:r>
            <a:r>
              <a:rPr lang="en-US" dirty="0">
                <a:hlinkClick r:id="rId4"/>
              </a:rPr>
              <a:t>https://docs.aws.amazon.com/lambda/latest/dg/csharp-package-toolkit.html</a:t>
            </a:r>
            <a:r>
              <a:rPr lang="en-US" dirty="0"/>
              <a:t>)</a:t>
            </a:r>
          </a:p>
          <a:p>
            <a:pPr marL="171450" lvl="0" indent="-171450">
              <a:buFont typeface="Arial" panose="020B0604020202020204" pitchFamily="34" charset="0"/>
              <a:buChar char="•"/>
            </a:pPr>
            <a:r>
              <a:rPr lang="en-US" dirty="0"/>
              <a:t>AWS Toolkit for</a:t>
            </a:r>
            <a:r>
              <a:rPr lang="en-US" baseline="0" dirty="0"/>
              <a:t> </a:t>
            </a:r>
            <a:r>
              <a:rPr lang="en-US" dirty="0"/>
              <a:t>PyCharm in the Jet Brains Marketplace (</a:t>
            </a:r>
            <a:r>
              <a:rPr lang="en-US" baseline="0" dirty="0">
                <a:hlinkClick r:id="rId5"/>
              </a:rPr>
              <a:t>https://plugins.jetbrains.com/plugin/11349-aws-toolkit</a:t>
            </a:r>
            <a:r>
              <a:rPr lang="en-US" baseline="0" dirty="0"/>
              <a:t>)</a:t>
            </a:r>
          </a:p>
          <a:p>
            <a:pPr marL="0" lvl="0" indent="0">
              <a:buFont typeface="Arial" panose="020B0604020202020204" pitchFamily="34" charset="0"/>
              <a:buNone/>
            </a:pPr>
            <a:endParaRPr lang="en-US" baseline="0" dirty="0"/>
          </a:p>
        </p:txBody>
      </p:sp>
    </p:spTree>
    <p:extLst>
      <p:ext uri="{BB962C8B-B14F-4D97-AF65-F5344CB8AC3E}">
        <p14:creationId xmlns:p14="http://schemas.microsoft.com/office/powerpoint/2010/main" val="3196031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4B9192-FA82-4E88-9899-35BE9EBB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BB759-D01E-490A-B3D2-2202620E5ACD}"/>
              </a:ext>
            </a:extLst>
          </p:cNvPr>
          <p:cNvSpPr>
            <a:spLocks noGrp="1"/>
          </p:cNvSpPr>
          <p:nvPr>
            <p:ph type="body" idx="1"/>
          </p:nvPr>
        </p:nvSpPr>
        <p:spPr/>
        <p:txBody>
          <a:bodyPr/>
          <a:lstStyle/>
          <a:p>
            <a:r>
              <a:rPr lang="en-US" b="1" dirty="0">
                <a:solidFill>
                  <a:srgbClr val="000000"/>
                </a:solidFill>
              </a:rPr>
              <a:t>Programming model</a:t>
            </a:r>
          </a:p>
          <a:p>
            <a:r>
              <a:rPr lang="en-US" dirty="0"/>
              <a:t>With AWS Lambda, you can use normal language and operating system features, such as creating additional threads and processes.</a:t>
            </a:r>
          </a:p>
          <a:p>
            <a:endParaRPr lang="en-US" sz="500" dirty="0"/>
          </a:p>
          <a:p>
            <a:r>
              <a:rPr lang="en-US" dirty="0"/>
              <a:t>AWS SDKs provide language-specific APIs and manage many of the connection details. The runtimes for Python and Node.js have the SDKs built in, so you do not have to bundle those SDKs with your code.</a:t>
            </a:r>
          </a:p>
          <a:p>
            <a:endParaRPr lang="en-US" sz="500" b="1" dirty="0">
              <a:solidFill>
                <a:srgbClr val="000000"/>
              </a:solidFill>
            </a:endParaRPr>
          </a:p>
          <a:p>
            <a:r>
              <a:rPr lang="en-US" b="1" dirty="0">
                <a:solidFill>
                  <a:srgbClr val="000000"/>
                </a:solidFill>
              </a:rPr>
              <a:t>Stateless</a:t>
            </a:r>
          </a:p>
          <a:p>
            <a:r>
              <a:rPr lang="en-US" dirty="0"/>
              <a:t>Keep your Lambda functions stateless. By doing this, AWS Lambda rapidly launches as many copies of the function as needed to scale to the rate of incoming events. Although the AWS Lambda programming model is stateless, your code can access stateful data by calling other web services, such as Amazon S3 or Amazon DynamoDB.</a:t>
            </a:r>
          </a:p>
          <a:p>
            <a:endParaRPr lang="en-US" b="1" dirty="0">
              <a:solidFill>
                <a:srgbClr val="000000"/>
              </a:solidFill>
            </a:endParaRPr>
          </a:p>
          <a:p>
            <a:r>
              <a:rPr lang="en-US" b="1" dirty="0">
                <a:solidFill>
                  <a:srgbClr val="000000"/>
                </a:solidFill>
              </a:rPr>
              <a:t>Monitoring and logging best practices</a:t>
            </a:r>
          </a:p>
          <a:p>
            <a:pPr marL="171450" indent="-171450">
              <a:buFont typeface="Arial" panose="020B0604020202020204" pitchFamily="34" charset="0"/>
              <a:buChar char="•"/>
            </a:pPr>
            <a:r>
              <a:rPr lang="en-US" b="1" dirty="0">
                <a:solidFill>
                  <a:srgbClr val="000000"/>
                </a:solidFill>
              </a:rPr>
              <a:t>Use AWS</a:t>
            </a:r>
            <a:r>
              <a:rPr lang="en-US" b="1" dirty="0"/>
              <a:t> Lambda </a:t>
            </a:r>
            <a:r>
              <a:rPr lang="en-US" b="1" dirty="0">
                <a:solidFill>
                  <a:srgbClr val="000000"/>
                </a:solidFill>
              </a:rPr>
              <a:t>metrics</a:t>
            </a:r>
            <a:r>
              <a:rPr lang="en-US" b="1" dirty="0"/>
              <a:t> and CloudWatch </a:t>
            </a:r>
            <a:r>
              <a:rPr lang="en-US" b="1" dirty="0">
                <a:solidFill>
                  <a:srgbClr val="000000"/>
                </a:solidFill>
              </a:rPr>
              <a:t>alarms</a:t>
            </a:r>
            <a:r>
              <a:rPr lang="en-US" b="1" dirty="0"/>
              <a:t> </a:t>
            </a:r>
            <a:r>
              <a:rPr lang="en-US" dirty="0"/>
              <a:t>instead of creating or updating a metric from within your Lambda function code. It's a much more efficient way to track the health of your Lambda functions. You can catch issues early in the development process. </a:t>
            </a:r>
            <a:r>
              <a:rPr lang="en-US" dirty="0">
                <a:solidFill>
                  <a:srgbClr val="000000"/>
                </a:solidFill>
              </a:rPr>
              <a:t>For</a:t>
            </a:r>
            <a:r>
              <a:rPr lang="en-US" dirty="0"/>
              <a:t> instance, you can configure an alarm based on the expected duration of your Lambda function runtime to address any bottlenecks or latencies attributable to your function </a:t>
            </a:r>
            <a:r>
              <a:rPr lang="en-US" dirty="0">
                <a:solidFill>
                  <a:srgbClr val="000000"/>
                </a:solidFill>
              </a:rPr>
              <a:t>code</a:t>
            </a:r>
            <a:r>
              <a:rPr lang="en-US" dirty="0"/>
              <a:t>.</a:t>
            </a:r>
            <a:endParaRPr lang="en-US" b="1" dirty="0"/>
          </a:p>
          <a:p>
            <a:pPr marL="171450" indent="-171450">
              <a:buFont typeface="Arial" panose="020B0604020202020204" pitchFamily="34" charset="0"/>
              <a:buChar char="•"/>
            </a:pPr>
            <a:r>
              <a:rPr lang="en-US" b="1" dirty="0">
                <a:solidFill>
                  <a:srgbClr val="000000"/>
                </a:solidFill>
              </a:rPr>
              <a:t>Use</a:t>
            </a:r>
            <a:r>
              <a:rPr lang="en-US" b="1" dirty="0"/>
              <a:t> your logging library and AWS Lambda </a:t>
            </a:r>
            <a:r>
              <a:rPr lang="en-US" b="1" dirty="0">
                <a:solidFill>
                  <a:srgbClr val="000000"/>
                </a:solidFill>
              </a:rPr>
              <a:t>metrics</a:t>
            </a:r>
            <a:r>
              <a:rPr lang="en-US" b="1" dirty="0"/>
              <a:t> and </a:t>
            </a:r>
            <a:r>
              <a:rPr lang="en-US" b="1" dirty="0">
                <a:solidFill>
                  <a:srgbClr val="000000"/>
                </a:solidFill>
              </a:rPr>
              <a:t>dimensions</a:t>
            </a:r>
            <a:r>
              <a:rPr lang="en-US" dirty="0"/>
              <a:t> to catch </a:t>
            </a:r>
            <a:r>
              <a:rPr lang="en-US" dirty="0">
                <a:solidFill>
                  <a:srgbClr val="000000"/>
                </a:solidFill>
              </a:rPr>
              <a:t>application</a:t>
            </a:r>
            <a:r>
              <a:rPr lang="en-US" dirty="0"/>
              <a:t> errors (</a:t>
            </a:r>
            <a:r>
              <a:rPr lang="en-US" dirty="0">
                <a:solidFill>
                  <a:srgbClr val="000000"/>
                </a:solidFill>
              </a:rPr>
              <a:t>for example,</a:t>
            </a:r>
            <a:r>
              <a:rPr lang="en-US" dirty="0"/>
              <a:t> </a:t>
            </a:r>
            <a:r>
              <a:rPr lang="en-US" dirty="0">
                <a:latin typeface="Lucida Console" panose="020B0609040504020204" pitchFamily="49" charset="0"/>
              </a:rPr>
              <a:t>ERR</a:t>
            </a:r>
            <a:r>
              <a:rPr lang="en-US" dirty="0"/>
              <a:t>, </a:t>
            </a:r>
            <a:r>
              <a:rPr lang="en-US" dirty="0">
                <a:latin typeface="Lucida Console" panose="020B0609040504020204" pitchFamily="49" charset="0"/>
              </a:rPr>
              <a:t>ERROR</a:t>
            </a:r>
            <a:r>
              <a:rPr lang="en-US" dirty="0"/>
              <a:t>, </a:t>
            </a:r>
            <a:r>
              <a:rPr lang="en-US" dirty="0">
                <a:latin typeface="Lucida Console" panose="020B0609040504020204" pitchFamily="49" charset="0"/>
              </a:rPr>
              <a:t>WARNING</a:t>
            </a:r>
            <a:r>
              <a:rPr lang="en-US" dirty="0"/>
              <a:t>).</a:t>
            </a:r>
          </a:p>
          <a:p>
            <a:pPr>
              <a:spcBef>
                <a:spcPct val="0"/>
              </a:spcBef>
            </a:pPr>
            <a:endParaRPr lang="en-US" altLang="en-US" dirty="0">
              <a:latin typeface="Arial" panose="020B0604020202020204" pitchFamily="34" charset="0"/>
            </a:endParaRPr>
          </a:p>
        </p:txBody>
      </p:sp>
    </p:spTree>
    <p:extLst>
      <p:ext uri="{BB962C8B-B14F-4D97-AF65-F5344CB8AC3E}">
        <p14:creationId xmlns:p14="http://schemas.microsoft.com/office/powerpoint/2010/main" val="3207223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B3B2DC0-5B59-43C9-A93F-29C3A066667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0040487B-9674-4E4F-915B-80B81111410C}"/>
              </a:ext>
            </a:extLst>
          </p:cNvPr>
          <p:cNvSpPr>
            <a:spLocks noGrp="1"/>
          </p:cNvSpPr>
          <p:nvPr>
            <p:ph type="body" idx="1"/>
          </p:nvPr>
        </p:nvSpPr>
        <p:spPr/>
        <p:txBody>
          <a:bodyPr/>
          <a:lstStyle/>
          <a:p>
            <a:r>
              <a:rPr lang="en-US" b="1">
                <a:ea typeface="Amazon Ember" panose="02000000000000000000" pitchFamily="2" charset="0"/>
              </a:rPr>
              <a:t>|</a:t>
            </a:r>
            <a:endParaRPr lang="en-US" b="1" dirty="0">
              <a:ea typeface="Amazon Ember" panose="02000000000000000000" pitchFamily="2" charset="0"/>
            </a:endParaRPr>
          </a:p>
          <a:p>
            <a:r>
              <a:rPr lang="en-US" b="1" dirty="0">
                <a:ea typeface="Amazon Ember" panose="02000000000000000000" pitchFamily="2" charset="0"/>
              </a:rPr>
              <a:t>Handler</a:t>
            </a:r>
          </a:p>
          <a:p>
            <a:r>
              <a:rPr lang="en-US" dirty="0"/>
              <a:t>When a Lambda function is invoked, the handler code runs. The handler is a specific code </a:t>
            </a:r>
            <a:r>
              <a:rPr lang="en-US" dirty="0">
                <a:solidFill>
                  <a:srgbClr val="000000"/>
                </a:solidFill>
              </a:rPr>
              <a:t>method</a:t>
            </a:r>
            <a:r>
              <a:rPr lang="en-US" dirty="0"/>
              <a:t> (Java, C#) or function (Node.js, Python) that you’ve created and included in your package. You specify the handler when creating a Lambda function. Each language that Lambda supports has its own requirements for how a function handler can be defined and referenced within the package.</a:t>
            </a:r>
          </a:p>
          <a:p>
            <a:endParaRPr lang="en-US" dirty="0"/>
          </a:p>
          <a:p>
            <a:r>
              <a:rPr lang="en-US" dirty="0"/>
              <a:t>A handler receives two arguments:</a:t>
            </a:r>
          </a:p>
          <a:p>
            <a:pPr marL="171450" indent="-171450">
              <a:buFont typeface="Arial" panose="020B0604020202020204" pitchFamily="34" charset="0"/>
              <a:buChar char="•"/>
            </a:pPr>
            <a:r>
              <a:rPr lang="en-US" b="1" dirty="0">
                <a:ea typeface="Amazon Ember" panose="02000000000000000000" pitchFamily="2" charset="0"/>
              </a:rPr>
              <a:t>Event object</a:t>
            </a:r>
          </a:p>
          <a:p>
            <a:pPr marL="171450" lvl="1"/>
            <a:r>
              <a:rPr lang="en-US" dirty="0"/>
              <a:t>When your Lambda function is invoked in one of the supported languages, one of the parameters provided to your handler function is an event object. The event differs in structure and contents, depending on which event source created it. The contents of the event parameter include all of the data and metadata your Lambda function </a:t>
            </a:r>
            <a:r>
              <a:rPr lang="en-US" dirty="0">
                <a:solidFill>
                  <a:srgbClr val="000000"/>
                </a:solidFill>
              </a:rPr>
              <a:t>needs to</a:t>
            </a:r>
            <a:r>
              <a:rPr lang="en-US" dirty="0"/>
              <a:t> drive its logic. </a:t>
            </a:r>
            <a:r>
              <a:rPr lang="en-US" dirty="0">
                <a:solidFill>
                  <a:srgbClr val="000000"/>
                </a:solidFill>
              </a:rPr>
              <a:t>For</a:t>
            </a:r>
            <a:r>
              <a:rPr lang="en-US" dirty="0"/>
              <a:t> example, an event that the API Gateway creates </a:t>
            </a:r>
            <a:r>
              <a:rPr lang="en-US" dirty="0">
                <a:solidFill>
                  <a:srgbClr val="000000"/>
                </a:solidFill>
              </a:rPr>
              <a:t>will contain</a:t>
            </a:r>
            <a:r>
              <a:rPr lang="en-US" dirty="0"/>
              <a:t> details related to the HTTPS request that was made by the API client. Details include path, query string, request body. By contrast, an event created by Amazon S3 when a new object is created </a:t>
            </a:r>
            <a:r>
              <a:rPr lang="en-US" dirty="0">
                <a:solidFill>
                  <a:srgbClr val="000000"/>
                </a:solidFill>
              </a:rPr>
              <a:t>includes</a:t>
            </a:r>
            <a:r>
              <a:rPr lang="en-US" dirty="0"/>
              <a:t> details about the bucket and the new </a:t>
            </a:r>
            <a:r>
              <a:rPr lang="en-US" dirty="0">
                <a:solidFill>
                  <a:srgbClr val="000000"/>
                </a:solidFill>
              </a:rPr>
              <a:t>object</a:t>
            </a:r>
            <a:r>
              <a:rPr lang="en-US" dirty="0"/>
              <a:t>.</a:t>
            </a:r>
          </a:p>
          <a:p>
            <a:pPr marL="171450" indent="-171450">
              <a:buFont typeface="Arial" panose="020B0604020202020204" pitchFamily="34" charset="0"/>
              <a:buChar char="•"/>
            </a:pPr>
            <a:r>
              <a:rPr lang="en-US" b="1" dirty="0">
                <a:ea typeface="Amazon Ember" panose="02000000000000000000" pitchFamily="2" charset="0"/>
              </a:rPr>
              <a:t>Context object (optional)</a:t>
            </a:r>
            <a:br>
              <a:rPr lang="en-US" dirty="0"/>
            </a:br>
            <a:r>
              <a:rPr lang="en-US" dirty="0"/>
              <a:t>Your Lambda function is also provided with a context object. The context object </a:t>
            </a:r>
            <a:r>
              <a:rPr lang="en-US" dirty="0">
                <a:solidFill>
                  <a:srgbClr val="000000"/>
                </a:solidFill>
              </a:rPr>
              <a:t>allows</a:t>
            </a:r>
            <a:r>
              <a:rPr lang="en-US" dirty="0"/>
              <a:t> your function code to interact with the Lambda runtime environment. The contents and structure of the context object vary, based on the language runtime your Lambda function is using. However, at a minimum, it </a:t>
            </a:r>
            <a:r>
              <a:rPr lang="en-US" dirty="0">
                <a:solidFill>
                  <a:srgbClr val="000000"/>
                </a:solidFill>
              </a:rPr>
              <a:t>will contain the following elements</a:t>
            </a:r>
            <a:r>
              <a:rPr lang="en-US" dirty="0"/>
              <a:t>: </a:t>
            </a:r>
          </a:p>
          <a:p>
            <a:pPr marL="628650" lvl="1" indent="-171450">
              <a:buFont typeface="Arial" panose="020B0604020202020204" pitchFamily="34" charset="0"/>
              <a:buChar char="•"/>
            </a:pPr>
            <a:r>
              <a:rPr lang="en-US" b="1" dirty="0"/>
              <a:t>AWS </a:t>
            </a:r>
            <a:r>
              <a:rPr lang="en-US" b="1" dirty="0" err="1"/>
              <a:t>RequestId</a:t>
            </a:r>
            <a:r>
              <a:rPr lang="en-US" b="1" dirty="0"/>
              <a:t> </a:t>
            </a:r>
            <a:r>
              <a:rPr lang="en-US" dirty="0"/>
              <a:t>– Used to track specific invocations of a Lambda function (important for error reporting or when contacting AWS Support).</a:t>
            </a:r>
          </a:p>
          <a:p>
            <a:pPr marL="628650" lvl="1" indent="-171450">
              <a:buFont typeface="Arial" panose="020B0604020202020204" pitchFamily="34" charset="0"/>
              <a:buChar char="•"/>
            </a:pPr>
            <a:r>
              <a:rPr lang="en-US" b="1" dirty="0">
                <a:solidFill>
                  <a:srgbClr val="000000"/>
                </a:solidFill>
              </a:rPr>
              <a:t>Timeout </a:t>
            </a:r>
            <a:r>
              <a:rPr lang="en-US" dirty="0"/>
              <a:t>– The amount of time in milliseconds that remain before your function timeout occurs. (Lambda functions can run a maximum of 900 seconds as of this publishing, but you can configure a shorter </a:t>
            </a:r>
            <a:r>
              <a:rPr lang="en-US" dirty="0">
                <a:solidFill>
                  <a:srgbClr val="000000"/>
                </a:solidFill>
              </a:rPr>
              <a:t>timeout.</a:t>
            </a:r>
            <a:r>
              <a:rPr lang="en-US" dirty="0"/>
              <a:t>)</a:t>
            </a:r>
          </a:p>
          <a:p>
            <a:pPr marL="628650" lvl="1" indent="-171450">
              <a:buFont typeface="Arial" panose="020B0604020202020204" pitchFamily="34" charset="0"/>
              <a:buChar char="•"/>
            </a:pPr>
            <a:r>
              <a:rPr lang="en-US" b="1" dirty="0"/>
              <a:t>Logging</a:t>
            </a:r>
            <a:r>
              <a:rPr lang="en-US" dirty="0"/>
              <a:t> – Each language runtime provides the ability to stream log statements to CloudWatch Logs. The context object contains information about which CloudWatch Logs stream your log statements </a:t>
            </a:r>
            <a:r>
              <a:rPr lang="en-US" dirty="0">
                <a:solidFill>
                  <a:srgbClr val="000000"/>
                </a:solidFill>
              </a:rPr>
              <a:t>will be sent</a:t>
            </a:r>
            <a:r>
              <a:rPr lang="en-US" dirty="0"/>
              <a:t> to.</a:t>
            </a:r>
          </a:p>
          <a:p>
            <a:pPr marL="628650" lvl="1" indent="-171450">
              <a:buFont typeface="Arial" panose="020B0604020202020204" pitchFamily="34" charset="0"/>
              <a:buChar char="•"/>
            </a:pPr>
            <a:endParaRPr lang="en-US" dirty="0"/>
          </a:p>
          <a:p>
            <a:pPr lvl="0"/>
            <a:r>
              <a:rPr lang="en-US" b="1" dirty="0"/>
              <a:t>Best practices:</a:t>
            </a:r>
          </a:p>
          <a:p>
            <a:pPr marL="171450" lvl="0" indent="-171450">
              <a:buFont typeface="Arial" panose="020B0604020202020204" pitchFamily="34" charset="0"/>
              <a:buChar char="•"/>
              <a:defRPr/>
            </a:pPr>
            <a:r>
              <a:rPr lang="en-CA" b="1" dirty="0"/>
              <a:t>Separate the Lambda handler (entry point) from your core </a:t>
            </a:r>
            <a:r>
              <a:rPr lang="en-CA" b="1" dirty="0">
                <a:solidFill>
                  <a:srgbClr val="000000"/>
                </a:solidFill>
              </a:rPr>
              <a:t>logic</a:t>
            </a:r>
          </a:p>
          <a:p>
            <a:pPr marL="171450" lvl="1">
              <a:defRPr/>
            </a:pPr>
            <a:r>
              <a:rPr lang="en-US" dirty="0"/>
              <a:t>You can make a more unit-testable function.</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b="1" dirty="0"/>
              <a:t>Avoid using recursive </a:t>
            </a:r>
            <a:r>
              <a:rPr lang="en-US" b="1" dirty="0">
                <a:solidFill>
                  <a:srgbClr val="000000"/>
                </a:solidFill>
              </a:rPr>
              <a:t>code</a:t>
            </a:r>
            <a:r>
              <a:rPr lang="en-US" dirty="0"/>
              <a:t> </a:t>
            </a:r>
            <a:br>
              <a:rPr lang="en-US" dirty="0"/>
            </a:br>
            <a:r>
              <a:rPr lang="en-US" dirty="0"/>
              <a:t>Avoid using recursive </a:t>
            </a:r>
            <a:r>
              <a:rPr lang="en-US" dirty="0">
                <a:solidFill>
                  <a:srgbClr val="000000"/>
                </a:solidFill>
              </a:rPr>
              <a:t>code</a:t>
            </a:r>
            <a:r>
              <a:rPr lang="en-US" dirty="0"/>
              <a:t> in your Lambda function, wherein the function automatically calls itself until some arbitrary criteria is met. This could lead to unintended volume of function invocations and escalated costs. If you do accidentally do so, set the function concurrent runtime limit to 0 immediately to throttle all invocations to the function while you update the code.</a:t>
            </a:r>
          </a:p>
          <a:p>
            <a:endParaRPr lang="en-US" dirty="0"/>
          </a:p>
        </p:txBody>
      </p:sp>
    </p:spTree>
    <p:extLst>
      <p:ext uri="{BB962C8B-B14F-4D97-AF65-F5344CB8AC3E}">
        <p14:creationId xmlns:p14="http://schemas.microsoft.com/office/powerpoint/2010/main" val="398886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996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B2E9FD1-03E0-409C-9BDF-7CB91E6AE44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D50A9B8A-29FB-472B-ACBE-00E6E95B4C04}"/>
              </a:ext>
            </a:extLst>
          </p:cNvPr>
          <p:cNvSpPr>
            <a:spLocks noGrp="1"/>
          </p:cNvSpPr>
          <p:nvPr>
            <p:ph type="body" idx="1"/>
          </p:nvPr>
        </p:nvSpPr>
        <p:spPr/>
        <p:txBody>
          <a:bodyPr/>
          <a:lstStyle/>
          <a:p>
            <a:r>
              <a:rPr lang="en-US" b="1" dirty="0"/>
              <a:t>Python</a:t>
            </a:r>
            <a:endParaRPr lang="en-US" dirty="0"/>
          </a:p>
          <a:p>
            <a:r>
              <a:rPr lang="en-US" dirty="0"/>
              <a:t>Context methods</a:t>
            </a:r>
          </a:p>
          <a:p>
            <a:pPr marL="171450" lvl="0" indent="-171450">
              <a:buFont typeface="Arial" panose="020B0604020202020204" pitchFamily="34" charset="0"/>
              <a:buChar char="•"/>
            </a:pPr>
            <a:r>
              <a:rPr lang="en-US" dirty="0" err="1">
                <a:latin typeface="Lucida Console" panose="020B0609040504020204" pitchFamily="49" charset="0"/>
              </a:rPr>
              <a:t>get_remaining_time_in_millis</a:t>
            </a:r>
            <a:r>
              <a:rPr lang="en-US" dirty="0">
                <a:latin typeface="Lucida Console" panose="020B0609040504020204" pitchFamily="49" charset="0"/>
              </a:rPr>
              <a:t> </a:t>
            </a:r>
            <a:r>
              <a:rPr lang="en-US" dirty="0"/>
              <a:t>– Returns the number of milliseconds left before the lambda-run time limit is reached (default = 3 seconds).</a:t>
            </a:r>
          </a:p>
          <a:p>
            <a:endParaRPr lang="en-US" dirty="0"/>
          </a:p>
          <a:p>
            <a:r>
              <a:rPr lang="en-US" dirty="0"/>
              <a:t>Context properties</a:t>
            </a:r>
          </a:p>
          <a:p>
            <a:pPr marL="171450" indent="-171450">
              <a:buFont typeface="Arial" panose="020B0604020202020204" pitchFamily="34" charset="0"/>
              <a:buChar char="•"/>
            </a:pPr>
            <a:r>
              <a:rPr lang="en-US" dirty="0" err="1">
                <a:latin typeface="Lucida Console" panose="020B0609040504020204" pitchFamily="49" charset="0"/>
              </a:rPr>
              <a:t>function</a:t>
            </a:r>
            <a:r>
              <a:rPr lang="en-US" dirty="0" err="1"/>
              <a:t>_</a:t>
            </a:r>
            <a:r>
              <a:rPr lang="en-US" dirty="0" err="1">
                <a:latin typeface="Lucida Console" panose="020B0609040504020204" pitchFamily="49" charset="0"/>
              </a:rPr>
              <a:t>name</a:t>
            </a:r>
            <a:r>
              <a:rPr lang="en-US" dirty="0"/>
              <a:t> – The name of the Lambda function.</a:t>
            </a:r>
          </a:p>
          <a:p>
            <a:pPr marL="171450" indent="-171450">
              <a:buFont typeface="Arial" panose="020B0604020202020204" pitchFamily="34" charset="0"/>
              <a:buChar char="•"/>
            </a:pPr>
            <a:r>
              <a:rPr lang="en-US" dirty="0" err="1">
                <a:latin typeface="Lucida Console" panose="020B0609040504020204" pitchFamily="49" charset="0"/>
              </a:rPr>
              <a:t>function</a:t>
            </a:r>
            <a:r>
              <a:rPr lang="en-US" dirty="0" err="1"/>
              <a:t>_</a:t>
            </a:r>
            <a:r>
              <a:rPr lang="en-US" dirty="0" err="1">
                <a:latin typeface="Lucida Console" panose="020B0609040504020204" pitchFamily="49" charset="0"/>
              </a:rPr>
              <a:t>version</a:t>
            </a:r>
            <a:r>
              <a:rPr lang="en-US" dirty="0"/>
              <a:t> – The version of the function.</a:t>
            </a:r>
          </a:p>
          <a:p>
            <a:pPr marL="171450" indent="-171450">
              <a:buFont typeface="Arial" panose="020B0604020202020204" pitchFamily="34" charset="0"/>
              <a:buChar char="•"/>
            </a:pPr>
            <a:r>
              <a:rPr lang="en-US" dirty="0" err="1">
                <a:latin typeface="Lucida Console" panose="020B0609040504020204" pitchFamily="49" charset="0"/>
              </a:rPr>
              <a:t>invoked</a:t>
            </a:r>
            <a:r>
              <a:rPr lang="en-US" dirty="0" err="1"/>
              <a:t>_</a:t>
            </a:r>
            <a:r>
              <a:rPr lang="en-US" dirty="0" err="1">
                <a:latin typeface="Lucida Console" panose="020B0609040504020204" pitchFamily="49" charset="0"/>
              </a:rPr>
              <a:t>function</a:t>
            </a:r>
            <a:r>
              <a:rPr lang="en-US" dirty="0" err="1"/>
              <a:t>_</a:t>
            </a:r>
            <a:r>
              <a:rPr lang="en-US" dirty="0" err="1">
                <a:latin typeface="Lucida Console" panose="020B0609040504020204" pitchFamily="49" charset="0"/>
              </a:rPr>
              <a:t>arn</a:t>
            </a:r>
            <a:r>
              <a:rPr lang="en-US" dirty="0"/>
              <a:t> – The Amazon Resource Name (ARN) that's used to invoke the function. Indicates if the invoker specified a version number or alias.</a:t>
            </a:r>
          </a:p>
          <a:p>
            <a:pPr marL="171450" indent="-171450">
              <a:buFont typeface="Arial" panose="020B0604020202020204" pitchFamily="34" charset="0"/>
              <a:buChar char="•"/>
            </a:pPr>
            <a:r>
              <a:rPr lang="en-US" dirty="0" err="1">
                <a:latin typeface="Lucida Console" panose="020B0609040504020204" pitchFamily="49" charset="0"/>
              </a:rPr>
              <a:t>memory</a:t>
            </a:r>
            <a:r>
              <a:rPr lang="en-US" dirty="0" err="1"/>
              <a:t>_</a:t>
            </a:r>
            <a:r>
              <a:rPr lang="en-US" dirty="0" err="1">
                <a:latin typeface="Lucida Console" panose="020B0609040504020204" pitchFamily="49" charset="0"/>
              </a:rPr>
              <a:t>limit</a:t>
            </a:r>
            <a:r>
              <a:rPr lang="en-US" dirty="0" err="1"/>
              <a:t>_</a:t>
            </a:r>
            <a:r>
              <a:rPr lang="en-US" dirty="0" err="1">
                <a:latin typeface="Lucida Console" panose="020B0609040504020204" pitchFamily="49" charset="0"/>
              </a:rPr>
              <a:t>in</a:t>
            </a:r>
            <a:r>
              <a:rPr lang="en-US" dirty="0" err="1"/>
              <a:t>_</a:t>
            </a:r>
            <a:r>
              <a:rPr lang="en-US" dirty="0" err="1">
                <a:latin typeface="Lucida Console" panose="020B0609040504020204" pitchFamily="49" charset="0"/>
              </a:rPr>
              <a:t>mb</a:t>
            </a:r>
            <a:r>
              <a:rPr lang="en-US" dirty="0"/>
              <a:t> – The amount of memory that's allocated for the function.</a:t>
            </a:r>
          </a:p>
          <a:p>
            <a:pPr marL="171450" indent="-171450">
              <a:buFont typeface="Arial" panose="020B0604020202020204" pitchFamily="34" charset="0"/>
              <a:buChar char="•"/>
            </a:pPr>
            <a:r>
              <a:rPr lang="en-US" dirty="0" err="1">
                <a:latin typeface="Lucida Console" panose="020B0609040504020204" pitchFamily="49" charset="0"/>
              </a:rPr>
              <a:t>aws</a:t>
            </a:r>
            <a:r>
              <a:rPr lang="en-US" dirty="0" err="1"/>
              <a:t>_</a:t>
            </a:r>
            <a:r>
              <a:rPr lang="en-US" dirty="0" err="1">
                <a:latin typeface="Lucida Console" panose="020B0609040504020204" pitchFamily="49" charset="0"/>
              </a:rPr>
              <a:t>request</a:t>
            </a:r>
            <a:r>
              <a:rPr lang="en-US" dirty="0" err="1"/>
              <a:t>_</a:t>
            </a:r>
            <a:r>
              <a:rPr lang="en-US" dirty="0" err="1">
                <a:latin typeface="Lucida Console" panose="020B0609040504020204" pitchFamily="49" charset="0"/>
              </a:rPr>
              <a:t>id</a:t>
            </a:r>
            <a:r>
              <a:rPr lang="en-US" dirty="0"/>
              <a:t> – The identifier of the invocation request.</a:t>
            </a:r>
          </a:p>
          <a:p>
            <a:pPr marL="171450" indent="-171450">
              <a:buFont typeface="Arial" panose="020B0604020202020204" pitchFamily="34" charset="0"/>
              <a:buChar char="•"/>
            </a:pPr>
            <a:r>
              <a:rPr lang="en-US" dirty="0" err="1">
                <a:latin typeface="Lucida Console" panose="020B0609040504020204" pitchFamily="49" charset="0"/>
              </a:rPr>
              <a:t>log</a:t>
            </a:r>
            <a:r>
              <a:rPr lang="en-US" dirty="0" err="1"/>
              <a:t>_</a:t>
            </a:r>
            <a:r>
              <a:rPr lang="en-US" dirty="0" err="1">
                <a:latin typeface="Lucida Console" panose="020B0609040504020204" pitchFamily="49" charset="0"/>
              </a:rPr>
              <a:t>group</a:t>
            </a:r>
            <a:r>
              <a:rPr lang="en-US" dirty="0" err="1"/>
              <a:t>_</a:t>
            </a:r>
            <a:r>
              <a:rPr lang="en-US" dirty="0" err="1">
                <a:latin typeface="Lucida Console" panose="020B0609040504020204" pitchFamily="49" charset="0"/>
              </a:rPr>
              <a:t>name</a:t>
            </a:r>
            <a:r>
              <a:rPr lang="en-US" dirty="0"/>
              <a:t> – The log group for the function.</a:t>
            </a:r>
          </a:p>
          <a:p>
            <a:pPr marL="171450" indent="-171450">
              <a:buFont typeface="Arial" panose="020B0604020202020204" pitchFamily="34" charset="0"/>
              <a:buChar char="•"/>
            </a:pPr>
            <a:r>
              <a:rPr lang="en-US" dirty="0" err="1">
                <a:latin typeface="Lucida Console" panose="020B0609040504020204" pitchFamily="49" charset="0"/>
              </a:rPr>
              <a:t>log</a:t>
            </a:r>
            <a:r>
              <a:rPr lang="en-US" dirty="0" err="1"/>
              <a:t>_</a:t>
            </a:r>
            <a:r>
              <a:rPr lang="en-US" dirty="0" err="1">
                <a:latin typeface="Lucida Console" panose="020B0609040504020204" pitchFamily="49" charset="0"/>
              </a:rPr>
              <a:t>stream</a:t>
            </a:r>
            <a:r>
              <a:rPr lang="en-US" dirty="0" err="1"/>
              <a:t>_</a:t>
            </a:r>
            <a:r>
              <a:rPr lang="en-US" dirty="0" err="1">
                <a:latin typeface="Lucida Console" panose="020B0609040504020204" pitchFamily="49" charset="0"/>
              </a:rPr>
              <a:t>name</a:t>
            </a:r>
            <a:r>
              <a:rPr lang="en-US" dirty="0"/>
              <a:t> – The log stream for the function instance.</a:t>
            </a:r>
          </a:p>
          <a:p>
            <a:endParaRPr lang="en-US" dirty="0"/>
          </a:p>
          <a:p>
            <a:r>
              <a:rPr lang="en-US" b="1" dirty="0"/>
              <a:t>Java</a:t>
            </a:r>
            <a:r>
              <a:rPr lang="en-US" dirty="0"/>
              <a:t>:</a:t>
            </a:r>
          </a:p>
          <a:p>
            <a:r>
              <a:rPr lang="en-US" dirty="0"/>
              <a:t>Context methods</a:t>
            </a:r>
          </a:p>
          <a:p>
            <a:pPr marL="171450" indent="-171450">
              <a:buFont typeface="Arial" panose="020B0604020202020204" pitchFamily="34" charset="0"/>
              <a:buChar char="•"/>
            </a:pPr>
            <a:r>
              <a:rPr lang="en-US" dirty="0" err="1">
                <a:latin typeface="Lucida Console" panose="020B0609040504020204" pitchFamily="49" charset="0"/>
              </a:rPr>
              <a:t>getRemainingTimeInMillis</a:t>
            </a:r>
            <a:r>
              <a:rPr lang="en-US" dirty="0">
                <a:latin typeface="Lucida Console" panose="020B0609040504020204" pitchFamily="49" charset="0"/>
              </a:rPr>
              <a:t>()</a:t>
            </a:r>
            <a:r>
              <a:rPr lang="en-US" dirty="0"/>
              <a:t> – Returns the number of milliseconds left before the lambda-run time limit is reached (default = 15 minutes).</a:t>
            </a:r>
          </a:p>
          <a:p>
            <a:pPr marL="171450" indent="-171450">
              <a:buFont typeface="Arial" panose="020B0604020202020204" pitchFamily="34" charset="0"/>
              <a:buChar char="•"/>
            </a:pPr>
            <a:r>
              <a:rPr lang="en-US" dirty="0" err="1">
                <a:latin typeface="Lucida Console" panose="020B0609040504020204" pitchFamily="49" charset="0"/>
              </a:rPr>
              <a:t>getFunctionName</a:t>
            </a:r>
            <a:r>
              <a:rPr lang="en-US" dirty="0"/>
              <a:t>() – Returns the name of the Lambda function. </a:t>
            </a:r>
          </a:p>
          <a:p>
            <a:pPr marL="171450" indent="-171450">
              <a:buFont typeface="Arial" panose="020B0604020202020204" pitchFamily="34" charset="0"/>
              <a:buChar char="•"/>
            </a:pPr>
            <a:r>
              <a:rPr lang="en-US" dirty="0" err="1">
                <a:latin typeface="Lucida Console" panose="020B0609040504020204" pitchFamily="49" charset="0"/>
              </a:rPr>
              <a:t>getFunctionVersion</a:t>
            </a:r>
            <a:r>
              <a:rPr lang="en-US" dirty="0">
                <a:latin typeface="Lucida Console" panose="020B0609040504020204" pitchFamily="49" charset="0"/>
              </a:rPr>
              <a:t>()</a:t>
            </a:r>
            <a:r>
              <a:rPr lang="en-US" dirty="0"/>
              <a:t> – Returns the version of the function. </a:t>
            </a:r>
          </a:p>
          <a:p>
            <a:pPr marL="171450" indent="-171450">
              <a:buFont typeface="Arial" panose="020B0604020202020204" pitchFamily="34" charset="0"/>
              <a:buChar char="•"/>
            </a:pPr>
            <a:r>
              <a:rPr lang="en-US" dirty="0" err="1">
                <a:latin typeface="Lucida Console" panose="020B0609040504020204" pitchFamily="49" charset="0"/>
              </a:rPr>
              <a:t>getInvokedFunctionArn</a:t>
            </a:r>
            <a:r>
              <a:rPr lang="en-US" dirty="0">
                <a:latin typeface="Lucida Console" panose="020B0609040504020204" pitchFamily="49" charset="0"/>
              </a:rPr>
              <a:t>()</a:t>
            </a:r>
            <a:r>
              <a:rPr lang="en-US" dirty="0"/>
              <a:t> – Returns the Amazon Resource Name (ARN) that's used to invoke the function. Indicates if the invoker specified a version number or alias. </a:t>
            </a:r>
          </a:p>
          <a:p>
            <a:pPr marL="171450" indent="-171450">
              <a:buFont typeface="Arial" panose="020B0604020202020204" pitchFamily="34" charset="0"/>
              <a:buChar char="•"/>
            </a:pPr>
            <a:r>
              <a:rPr lang="en-US" dirty="0" err="1">
                <a:latin typeface="Lucida Console" panose="020B0609040504020204" pitchFamily="49" charset="0"/>
              </a:rPr>
              <a:t>getMemoryLimitInMB</a:t>
            </a:r>
            <a:r>
              <a:rPr lang="en-US" dirty="0">
                <a:latin typeface="Lucida Console" panose="020B0609040504020204" pitchFamily="49" charset="0"/>
              </a:rPr>
              <a:t>()</a:t>
            </a:r>
            <a:r>
              <a:rPr lang="en-US" dirty="0"/>
              <a:t> – Returns the amount of memory that's allocated for the function. </a:t>
            </a:r>
          </a:p>
          <a:p>
            <a:pPr marL="171450" indent="-171450">
              <a:buFont typeface="Arial" panose="020B0604020202020204" pitchFamily="34" charset="0"/>
              <a:buChar char="•"/>
            </a:pPr>
            <a:r>
              <a:rPr lang="en-US" dirty="0" err="1">
                <a:latin typeface="Lucida Console" panose="020B0609040504020204" pitchFamily="49" charset="0"/>
              </a:rPr>
              <a:t>getAwsRequestId</a:t>
            </a:r>
            <a:r>
              <a:rPr lang="en-US" dirty="0">
                <a:latin typeface="Lucida Console" panose="020B0609040504020204" pitchFamily="49" charset="0"/>
              </a:rPr>
              <a:t>()</a:t>
            </a:r>
            <a:r>
              <a:rPr lang="en-US" dirty="0"/>
              <a:t> – Returns the identifier of the invocation request. </a:t>
            </a:r>
          </a:p>
          <a:p>
            <a:pPr marL="171450" indent="-171450">
              <a:buFont typeface="Arial" panose="020B0604020202020204" pitchFamily="34" charset="0"/>
              <a:buChar char="•"/>
            </a:pPr>
            <a:r>
              <a:rPr lang="en-US" dirty="0" err="1">
                <a:latin typeface="Lucida Console" panose="020B0609040504020204" pitchFamily="49" charset="0"/>
              </a:rPr>
              <a:t>getLogGroupName</a:t>
            </a:r>
            <a:r>
              <a:rPr lang="en-US" dirty="0">
                <a:latin typeface="Lucida Console" panose="020B0609040504020204" pitchFamily="49" charset="0"/>
              </a:rPr>
              <a:t>()</a:t>
            </a:r>
            <a:r>
              <a:rPr lang="en-US" dirty="0"/>
              <a:t> – Returns the log group for the function. </a:t>
            </a:r>
          </a:p>
          <a:p>
            <a:pPr marL="171450" indent="-171450">
              <a:buFont typeface="Arial" panose="020B0604020202020204" pitchFamily="34" charset="0"/>
              <a:buChar char="•"/>
            </a:pPr>
            <a:r>
              <a:rPr lang="en-US" dirty="0" err="1">
                <a:latin typeface="Lucida Console" panose="020B0609040504020204" pitchFamily="49" charset="0"/>
              </a:rPr>
              <a:t>getLogStreamName</a:t>
            </a:r>
            <a:r>
              <a:rPr lang="en-US" dirty="0">
                <a:latin typeface="Lucida Console" panose="020B0609040504020204" pitchFamily="49" charset="0"/>
              </a:rPr>
              <a:t>()</a:t>
            </a:r>
            <a:r>
              <a:rPr lang="en-US" dirty="0"/>
              <a:t> – Returns the log stream for the function instance. </a:t>
            </a:r>
          </a:p>
          <a:p>
            <a:pPr marL="171450" indent="-171450">
              <a:buFont typeface="Arial" panose="020B0604020202020204" pitchFamily="34" charset="0"/>
              <a:buChar char="•"/>
            </a:pPr>
            <a:r>
              <a:rPr lang="en-US" dirty="0" err="1">
                <a:latin typeface="Lucida Console" panose="020B0609040504020204" pitchFamily="49" charset="0"/>
              </a:rPr>
              <a:t>getIdentity</a:t>
            </a:r>
            <a:r>
              <a:rPr lang="en-US" dirty="0">
                <a:latin typeface="Lucida Console" panose="020B0609040504020204" pitchFamily="49" charset="0"/>
              </a:rPr>
              <a:t>()</a:t>
            </a:r>
            <a:r>
              <a:rPr lang="en-US" dirty="0"/>
              <a:t> – (mobile apps) Returns information about the Amazon Cognito identity that authorized the request. </a:t>
            </a:r>
          </a:p>
          <a:p>
            <a:pPr marL="171450" indent="-171450">
              <a:buFont typeface="Arial" panose="020B0604020202020204" pitchFamily="34" charset="0"/>
              <a:buChar char="•"/>
            </a:pPr>
            <a:r>
              <a:rPr lang="en-US" dirty="0" err="1">
                <a:latin typeface="Lucida Console" panose="020B0609040504020204" pitchFamily="49" charset="0"/>
              </a:rPr>
              <a:t>getClientContext</a:t>
            </a:r>
            <a:r>
              <a:rPr lang="en-US" dirty="0">
                <a:latin typeface="Lucida Console" panose="020B0609040504020204" pitchFamily="49" charset="0"/>
              </a:rPr>
              <a:t>()</a:t>
            </a:r>
            <a:r>
              <a:rPr lang="en-US" dirty="0"/>
              <a:t> – (mobile apps) Returns the client context that's provided to Lambda by the client application. </a:t>
            </a:r>
          </a:p>
          <a:p>
            <a:pPr marL="171450" indent="-171450">
              <a:buFont typeface="Arial" panose="020B0604020202020204" pitchFamily="34" charset="0"/>
              <a:buChar char="•"/>
            </a:pPr>
            <a:r>
              <a:rPr lang="en-US" dirty="0" err="1">
                <a:latin typeface="Lucida Console" panose="020B0609040504020204" pitchFamily="49" charset="0"/>
              </a:rPr>
              <a:t>getLogger</a:t>
            </a:r>
            <a:r>
              <a:rPr lang="en-US" dirty="0">
                <a:latin typeface="Lucida Console" panose="020B0609040504020204" pitchFamily="49" charset="0"/>
              </a:rPr>
              <a:t>()</a:t>
            </a:r>
            <a:r>
              <a:rPr lang="en-US" dirty="0"/>
              <a:t> – Returns the logger object for the function. </a:t>
            </a:r>
          </a:p>
          <a:p>
            <a:endParaRPr lang="en-US" dirty="0"/>
          </a:p>
          <a:p>
            <a:r>
              <a:rPr lang="en-US" b="1" dirty="0"/>
              <a:t>.NET (C#)</a:t>
            </a:r>
          </a:p>
          <a:p>
            <a:r>
              <a:rPr lang="en-US" dirty="0"/>
              <a:t>Context properties</a:t>
            </a:r>
          </a:p>
          <a:p>
            <a:pPr marL="171450" indent="-171450">
              <a:buFont typeface="Arial" panose="020B0604020202020204" pitchFamily="34" charset="0"/>
              <a:buChar char="•"/>
            </a:pPr>
            <a:r>
              <a:rPr lang="en-US" dirty="0" err="1">
                <a:latin typeface="Lucida Console" panose="020B0609040504020204" pitchFamily="49" charset="0"/>
              </a:rPr>
              <a:t>FunctionName</a:t>
            </a:r>
            <a:r>
              <a:rPr lang="en-US" dirty="0"/>
              <a:t> – The name of the Lambda function.</a:t>
            </a:r>
          </a:p>
          <a:p>
            <a:pPr marL="171450" indent="-171450">
              <a:buFont typeface="Arial" panose="020B0604020202020204" pitchFamily="34" charset="0"/>
              <a:buChar char="•"/>
            </a:pPr>
            <a:r>
              <a:rPr lang="en-US" dirty="0" err="1">
                <a:latin typeface="Lucida Console" panose="020B0609040504020204" pitchFamily="49" charset="0"/>
              </a:rPr>
              <a:t>FunctionVersion</a:t>
            </a:r>
            <a:r>
              <a:rPr lang="en-US" dirty="0"/>
              <a:t> – The version of the function.</a:t>
            </a:r>
          </a:p>
          <a:p>
            <a:pPr marL="171450" indent="-171450">
              <a:buFont typeface="Arial" panose="020B0604020202020204" pitchFamily="34" charset="0"/>
              <a:buChar char="•"/>
            </a:pPr>
            <a:r>
              <a:rPr lang="en-US" dirty="0" err="1">
                <a:latin typeface="Lucida Console" panose="020B0609040504020204" pitchFamily="49" charset="0"/>
              </a:rPr>
              <a:t>InvokedFunctionArn</a:t>
            </a:r>
            <a:r>
              <a:rPr lang="en-US" dirty="0"/>
              <a:t> – The Amazon Resource Name (ARN) that's used to invoke the function. Indicates if the invoker specified a version number or alias.</a:t>
            </a:r>
          </a:p>
          <a:p>
            <a:pPr marL="171450" indent="-171450">
              <a:buFont typeface="Arial" panose="020B0604020202020204" pitchFamily="34" charset="0"/>
              <a:buChar char="•"/>
            </a:pPr>
            <a:r>
              <a:rPr lang="en-US" dirty="0" err="1">
                <a:latin typeface="Lucida Console" panose="020B0609040504020204" pitchFamily="49" charset="0"/>
              </a:rPr>
              <a:t>MemoryLimitInMB</a:t>
            </a:r>
            <a:r>
              <a:rPr lang="en-US" dirty="0"/>
              <a:t> – The amount of memory that's allocated for the function.</a:t>
            </a:r>
          </a:p>
          <a:p>
            <a:pPr marL="171450" indent="-171450">
              <a:buFont typeface="Arial" panose="020B0604020202020204" pitchFamily="34" charset="0"/>
              <a:buChar char="•"/>
            </a:pPr>
            <a:r>
              <a:rPr lang="en-US" dirty="0" err="1">
                <a:latin typeface="Lucida Console" panose="020B0609040504020204" pitchFamily="49" charset="0"/>
              </a:rPr>
              <a:t>AwsRequestId</a:t>
            </a:r>
            <a:r>
              <a:rPr lang="en-US" dirty="0"/>
              <a:t> – The identifier of the invocation request.</a:t>
            </a:r>
          </a:p>
          <a:p>
            <a:pPr marL="171450" indent="-171450">
              <a:buFont typeface="Arial" panose="020B0604020202020204" pitchFamily="34" charset="0"/>
              <a:buChar char="•"/>
            </a:pPr>
            <a:r>
              <a:rPr lang="en-US" dirty="0" err="1">
                <a:latin typeface="Lucida Console" panose="020B0609040504020204" pitchFamily="49" charset="0"/>
              </a:rPr>
              <a:t>LogGroupName</a:t>
            </a:r>
            <a:r>
              <a:rPr lang="en-US" dirty="0"/>
              <a:t> – The log group for the function.</a:t>
            </a:r>
          </a:p>
          <a:p>
            <a:pPr marL="171450" indent="-171450">
              <a:buFont typeface="Arial" panose="020B0604020202020204" pitchFamily="34" charset="0"/>
              <a:buChar char="•"/>
            </a:pPr>
            <a:r>
              <a:rPr lang="en-US" dirty="0" err="1">
                <a:latin typeface="Lucida Console" panose="020B0609040504020204" pitchFamily="49" charset="0"/>
              </a:rPr>
              <a:t>LogStreamName</a:t>
            </a:r>
            <a:r>
              <a:rPr lang="en-US" dirty="0"/>
              <a:t> – The log stream for the function instance.</a:t>
            </a:r>
          </a:p>
          <a:p>
            <a:pPr marL="171450" indent="-171450">
              <a:buFont typeface="Arial" panose="020B0604020202020204" pitchFamily="34" charset="0"/>
              <a:buChar char="•"/>
            </a:pPr>
            <a:r>
              <a:rPr lang="en-US" dirty="0" err="1">
                <a:latin typeface="Lucida Console" panose="020B0609040504020204" pitchFamily="49" charset="0"/>
              </a:rPr>
              <a:t>RemainingTime</a:t>
            </a:r>
            <a:r>
              <a:rPr lang="en-US" dirty="0"/>
              <a:t> </a:t>
            </a:r>
            <a:r>
              <a:rPr lang="en-US" dirty="0">
                <a:latin typeface="Lucida Console" panose="020B0609040504020204" pitchFamily="49" charset="0"/>
              </a:rPr>
              <a:t>(</a:t>
            </a:r>
            <a:r>
              <a:rPr lang="en-US" dirty="0" err="1">
                <a:latin typeface="Lucida Console" panose="020B0609040504020204" pitchFamily="49" charset="0"/>
              </a:rPr>
              <a:t>TimeSpan</a:t>
            </a:r>
            <a:r>
              <a:rPr lang="en-US" dirty="0">
                <a:latin typeface="Lucida Console" panose="020B0609040504020204" pitchFamily="49" charset="0"/>
              </a:rPr>
              <a:t>)</a:t>
            </a:r>
            <a:r>
              <a:rPr lang="en-US" dirty="0"/>
              <a:t> – Returns the number of milliseconds left before the lambda-run time limit is reached (default = 15 minutes).</a:t>
            </a:r>
          </a:p>
          <a:p>
            <a:pPr marL="171450" indent="-171450">
              <a:buFont typeface="Arial" panose="020B0604020202020204" pitchFamily="34" charset="0"/>
              <a:buChar char="•"/>
            </a:pPr>
            <a:r>
              <a:rPr lang="en-US" dirty="0"/>
              <a:t>Identity – (mobile apps) Information about the Amazon Cognito identity that authorized the request.</a:t>
            </a:r>
          </a:p>
          <a:p>
            <a:pPr marL="171450" indent="-171450">
              <a:buFont typeface="Arial" panose="020B0604020202020204" pitchFamily="34" charset="0"/>
              <a:buChar char="•"/>
            </a:pPr>
            <a:r>
              <a:rPr lang="en-US" dirty="0" err="1">
                <a:latin typeface="Lucida Console" panose="020B0609040504020204" pitchFamily="49" charset="0"/>
              </a:rPr>
              <a:t>ClientContext</a:t>
            </a:r>
            <a:r>
              <a:rPr lang="en-US" dirty="0"/>
              <a:t> – (mobile apps) Client context that's provided to Lambda by the client application.</a:t>
            </a:r>
          </a:p>
          <a:p>
            <a:pPr marL="171450" indent="-171450">
              <a:buFont typeface="Arial" panose="020B0604020202020204" pitchFamily="34" charset="0"/>
              <a:buChar char="•"/>
            </a:pPr>
            <a:r>
              <a:rPr lang="en-US" dirty="0">
                <a:latin typeface="Lucida Console" panose="020B0609040504020204" pitchFamily="49" charset="0"/>
              </a:rPr>
              <a:t>Logger</a:t>
            </a:r>
            <a:r>
              <a:rPr lang="en-US" dirty="0"/>
              <a:t> – The logger object for the function.</a:t>
            </a:r>
          </a:p>
          <a:p>
            <a:endParaRPr lang="en-US" dirty="0"/>
          </a:p>
          <a:p>
            <a:endParaRPr lang="en-US" dirty="0"/>
          </a:p>
        </p:txBody>
      </p:sp>
    </p:spTree>
    <p:extLst>
      <p:ext uri="{BB962C8B-B14F-4D97-AF65-F5344CB8AC3E}">
        <p14:creationId xmlns:p14="http://schemas.microsoft.com/office/powerpoint/2010/main" val="13574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Handler is a </a:t>
            </a:r>
            <a:r>
              <a:rPr lang="en-US" sz="1200" b="0" i="0" kern="1200" dirty="0">
                <a:solidFill>
                  <a:srgbClr val="000000"/>
                </a:solidFill>
                <a:effectLst/>
                <a:latin typeface="+mn-lt"/>
                <a:ea typeface="+mn-ea"/>
                <a:cs typeface="+mn-cs"/>
              </a:rPr>
              <a:t>function that</a:t>
            </a:r>
            <a:r>
              <a:rPr lang="en-US" sz="1200" b="0" i="0" kern="1200" dirty="0">
                <a:solidFill>
                  <a:schemeClr val="tx1"/>
                </a:solidFill>
                <a:effectLst/>
                <a:latin typeface="+mn-lt"/>
                <a:ea typeface="+mn-ea"/>
                <a:cs typeface="+mn-cs"/>
              </a:rPr>
              <a:t> calls to </a:t>
            </a:r>
            <a:r>
              <a:rPr lang="en-US" sz="1200" b="0" i="0" kern="1200" dirty="0">
                <a:solidFill>
                  <a:srgbClr val="000000"/>
                </a:solidFill>
                <a:effectLst/>
                <a:latin typeface="+mn-lt"/>
                <a:ea typeface="+mn-ea"/>
                <a:cs typeface="+mn-cs"/>
              </a:rPr>
              <a:t>start</a:t>
            </a:r>
            <a:r>
              <a:rPr lang="en-US" sz="1200" b="0" i="0" kern="1200" dirty="0">
                <a:solidFill>
                  <a:schemeClr val="tx1"/>
                </a:solidFill>
                <a:effectLst/>
                <a:latin typeface="+mn-lt"/>
                <a:ea typeface="+mn-ea"/>
                <a:cs typeface="+mn-cs"/>
              </a:rPr>
              <a:t> your AWS Lambda function. AWS Lambda passes any event data to the handler function as the first parameter. Your handler processes the event data and may invoke any other functions or </a:t>
            </a:r>
            <a:r>
              <a:rPr lang="en-US" sz="1200" b="0" i="0" kern="1200" dirty="0">
                <a:solidFill>
                  <a:srgbClr val="000000"/>
                </a:solidFill>
                <a:effectLst/>
                <a:latin typeface="+mn-lt"/>
                <a:ea typeface="+mn-ea"/>
                <a:cs typeface="+mn-cs"/>
              </a:rPr>
              <a:t>methods</a:t>
            </a:r>
            <a:r>
              <a:rPr lang="en-US" sz="1200" b="0" i="0" kern="1200" dirty="0">
                <a:solidFill>
                  <a:schemeClr val="tx1"/>
                </a:solidFill>
                <a:effectLst/>
                <a:latin typeface="+mn-lt"/>
                <a:ea typeface="+mn-ea"/>
                <a:cs typeface="+mn-cs"/>
              </a:rPr>
              <a:t> in your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example has one function called </a:t>
            </a:r>
            <a:r>
              <a:rPr lang="en-US" dirty="0">
                <a:latin typeface="Lucida Console" panose="020B0609040504020204" pitchFamily="49" charset="0"/>
              </a:rPr>
              <a:t>my_handler</a:t>
            </a:r>
            <a:r>
              <a:rPr lang="en-US" sz="1200" b="0" i="0" kern="1200" dirty="0">
                <a:solidFill>
                  <a:schemeClr val="tx1"/>
                </a:solidFill>
                <a:effectLst/>
                <a:latin typeface="+mn-lt"/>
                <a:ea typeface="+mn-ea"/>
                <a:cs typeface="+mn-cs"/>
              </a:rPr>
              <a:t>. The function returns a message that contains data from the event it received as input.</a:t>
            </a:r>
            <a:endParaRPr lang="en-US" i="0" dirty="0"/>
          </a:p>
        </p:txBody>
      </p:sp>
    </p:spTree>
    <p:extLst>
      <p:ext uri="{BB962C8B-B14F-4D97-AF65-F5344CB8AC3E}">
        <p14:creationId xmlns:p14="http://schemas.microsoft.com/office/powerpoint/2010/main" val="231726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example, input is of </a:t>
            </a:r>
            <a:r>
              <a:rPr lang="en-US" sz="1200" b="0" i="0" kern="1200" dirty="0">
                <a:solidFill>
                  <a:srgbClr val="000000"/>
                </a:solidFill>
                <a:effectLst/>
                <a:latin typeface="+mn-lt"/>
                <a:ea typeface="+mn-ea"/>
                <a:cs typeface="+mn-cs"/>
              </a:rPr>
              <a:t>type</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Lucida Console" panose="020B0609040504020204" pitchFamily="49" charset="0"/>
              </a:rPr>
              <a:t>Integer</a:t>
            </a:r>
            <a:r>
              <a:rPr lang="en-US" sz="1200" b="0" i="0" kern="1200" dirty="0">
                <a:solidFill>
                  <a:schemeClr val="tx1"/>
                </a:solidFill>
                <a:effectLst/>
              </a:rPr>
              <a:t>,</a:t>
            </a:r>
            <a:r>
              <a:rPr lang="en-US" sz="1200" b="0" i="0" kern="1200" dirty="0">
                <a:solidFill>
                  <a:schemeClr val="tx1"/>
                </a:solidFill>
                <a:effectLst/>
                <a:latin typeface="+mn-lt"/>
                <a:ea typeface="+mn-ea"/>
                <a:cs typeface="+mn-cs"/>
              </a:rPr>
              <a:t> and output is of </a:t>
            </a:r>
            <a:r>
              <a:rPr lang="en-US" sz="1200" b="0" i="0" kern="1200" dirty="0">
                <a:solidFill>
                  <a:srgbClr val="000000"/>
                </a:solidFill>
                <a:effectLst/>
                <a:latin typeface="+mn-lt"/>
                <a:ea typeface="+mn-ea"/>
                <a:cs typeface="+mn-cs"/>
              </a:rPr>
              <a:t>type</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Lucida Console" panose="020B0609040504020204" pitchFamily="49" charset="0"/>
              </a:rPr>
              <a:t>String</a:t>
            </a:r>
            <a:r>
              <a:rPr lang="en-US" sz="1200" b="0" i="0" kern="1200" dirty="0">
                <a:solidFill>
                  <a:schemeClr val="tx1"/>
                </a:solidFill>
                <a:effectLst/>
                <a:latin typeface="+mn-lt"/>
                <a:ea typeface="+mn-ea"/>
                <a:cs typeface="+mn-cs"/>
              </a:rPr>
              <a:t>. If you package this code and dependencies and create your Lambda function, you specify</a:t>
            </a:r>
            <a:r>
              <a:rPr lang="en-US" sz="1200" b="0" i="0" kern="1200" dirty="0">
                <a:solidFill>
                  <a:schemeClr val="tx1"/>
                </a:solidFill>
                <a:effectLst/>
                <a:latin typeface="Lucida Console" panose="020B0609040504020204" pitchFamily="49" charset="0"/>
              </a:rPr>
              <a:t> example.Hello::myHandler</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package</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class</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method-reference</a:t>
            </a:r>
            <a:r>
              <a:rPr lang="en-US" sz="1200" b="0" i="0" kern="1200" dirty="0">
                <a:solidFill>
                  <a:schemeClr val="tx1"/>
                </a:solidFill>
                <a:effectLst/>
                <a:latin typeface="+mn-lt"/>
                <a:ea typeface="+mn-ea"/>
                <a:cs typeface="+mn-cs"/>
              </a:rPr>
              <a:t>) as the handler.</a:t>
            </a:r>
          </a:p>
          <a:p>
            <a:endParaRPr lang="en-US" sz="1200" b="0" i="0" kern="1200" dirty="0">
              <a:solidFill>
                <a:schemeClr val="tx1"/>
              </a:solidFill>
              <a:effectLst/>
              <a:latin typeface="+mn-lt"/>
              <a:ea typeface="+mn-ea"/>
              <a:cs typeface="+mn-cs"/>
            </a:endParaRPr>
          </a:p>
          <a:p>
            <a:r>
              <a:rPr lang="en-US" sz="1200" b="0" i="0" kern="1200" dirty="0">
                <a:solidFill>
                  <a:srgbClr val="000000"/>
                </a:solidFill>
                <a:effectLst/>
                <a:latin typeface="+mn-lt"/>
                <a:ea typeface="+mn-ea"/>
                <a:cs typeface="+mn-cs"/>
              </a:rPr>
              <a:t>In</a:t>
            </a:r>
            <a:r>
              <a:rPr lang="en-US" sz="1200" b="0" i="0" kern="1200" dirty="0">
                <a:solidFill>
                  <a:schemeClr val="tx1"/>
                </a:solidFill>
                <a:effectLst/>
                <a:latin typeface="+mn-lt"/>
                <a:ea typeface="+mn-ea"/>
                <a:cs typeface="+mn-cs"/>
              </a:rPr>
              <a:t> the example Java code, the first handler parameter is the input to the handler (</a:t>
            </a:r>
            <a:r>
              <a:rPr lang="en-US" sz="1200" b="0" i="0" kern="1200" dirty="0">
                <a:solidFill>
                  <a:schemeClr val="tx1"/>
                </a:solidFill>
                <a:effectLst/>
                <a:latin typeface="Lucida Console" panose="020B0609040504020204" pitchFamily="49" charset="0"/>
              </a:rPr>
              <a:t>myHandler</a:t>
            </a:r>
            <a:r>
              <a:rPr lang="en-US" sz="1200" b="0" i="0" kern="1200" dirty="0">
                <a:solidFill>
                  <a:schemeClr val="tx1"/>
                </a:solidFill>
                <a:effectLst/>
                <a:latin typeface="+mn-lt"/>
                <a:ea typeface="+mn-ea"/>
                <a:cs typeface="+mn-cs"/>
              </a:rPr>
              <a:t>), which can be any of the following:</a:t>
            </a:r>
          </a:p>
          <a:p>
            <a:pPr marL="171450" indent="-171450">
              <a:buFont typeface="Arial" panose="020B0604020202020204" pitchFamily="34" charset="0"/>
              <a:buChar char="•"/>
            </a:pPr>
            <a:r>
              <a:rPr lang="en-US" dirty="0"/>
              <a:t>E</a:t>
            </a:r>
            <a:r>
              <a:rPr lang="en-US" sz="1200" b="0" i="0" kern="1200" dirty="0">
                <a:solidFill>
                  <a:schemeClr val="tx1"/>
                </a:solidFill>
                <a:effectLst/>
                <a:latin typeface="+mn-lt"/>
                <a:ea typeface="+mn-ea"/>
                <a:cs typeface="+mn-cs"/>
              </a:rPr>
              <a:t>vent data (published by an event source, such as Amazon S3)</a:t>
            </a:r>
          </a:p>
          <a:p>
            <a:pPr marL="171450" indent="-171450">
              <a:buFont typeface="Arial" panose="020B0604020202020204" pitchFamily="34" charset="0"/>
              <a:buChar char="•"/>
            </a:pPr>
            <a:r>
              <a:rPr lang="en-US" dirty="0"/>
              <a:t>C</a:t>
            </a:r>
            <a:r>
              <a:rPr lang="en-US" sz="1200" b="0" i="0" kern="1200" dirty="0">
                <a:solidFill>
                  <a:schemeClr val="tx1"/>
                </a:solidFill>
                <a:effectLst/>
                <a:latin typeface="+mn-lt"/>
                <a:ea typeface="+mn-ea"/>
                <a:cs typeface="+mn-cs"/>
              </a:rPr>
              <a:t>ustom input you provide, such as an Integer object (as in this example) or any custom data </a:t>
            </a:r>
            <a:r>
              <a:rPr lang="en-US" sz="1200" b="0" i="0" kern="1200" dirty="0">
                <a:solidFill>
                  <a:srgbClr val="000000"/>
                </a:solidFill>
                <a:effectLst/>
                <a:latin typeface="+mn-lt"/>
                <a:ea typeface="+mn-ea"/>
                <a:cs typeface="+mn-cs"/>
              </a:rPr>
              <a:t>object</a:t>
            </a:r>
            <a:endParaRPr lang="en-US" sz="12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716957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create a Lambda function, you specify a handler that AWS Lambda can invoke when the service runs the function for you.</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 define a Lambda function handler as an instance or static </a:t>
            </a:r>
            <a:r>
              <a:rPr lang="en-US" sz="1200" b="0" i="0" kern="1200" dirty="0">
                <a:solidFill>
                  <a:srgbClr val="000000"/>
                </a:solidFill>
                <a:effectLst/>
                <a:latin typeface="+mn-lt"/>
                <a:ea typeface="+mn-ea"/>
                <a:cs typeface="+mn-cs"/>
              </a:rPr>
              <a:t>method</a:t>
            </a:r>
            <a:r>
              <a:rPr lang="en-US" sz="1200" b="0" i="0" kern="1200" dirty="0">
                <a:solidFill>
                  <a:schemeClr val="tx1"/>
                </a:solidFill>
                <a:effectLst/>
                <a:latin typeface="+mn-lt"/>
                <a:ea typeface="+mn-ea"/>
                <a:cs typeface="+mn-cs"/>
              </a:rPr>
              <a:t> in a class. </a:t>
            </a:r>
            <a:r>
              <a:rPr lang="en-US" sz="1200" b="0" i="0" kern="1200" dirty="0">
                <a:solidFill>
                  <a:srgbClr val="000000"/>
                </a:solidFill>
                <a:effectLst/>
                <a:latin typeface="+mn-lt"/>
                <a:ea typeface="+mn-ea"/>
                <a:cs typeface="+mn-cs"/>
              </a:rPr>
              <a:t>If</a:t>
            </a:r>
            <a:r>
              <a:rPr lang="en-US" sz="1200" b="0" i="0" kern="1200" dirty="0">
                <a:solidFill>
                  <a:schemeClr val="tx1"/>
                </a:solidFill>
                <a:effectLst/>
                <a:latin typeface="+mn-lt"/>
                <a:ea typeface="+mn-ea"/>
                <a:cs typeface="+mn-cs"/>
              </a:rPr>
              <a:t> you want access to the Lambda context object, it is available by defining a </a:t>
            </a:r>
            <a:r>
              <a:rPr lang="en-US" sz="1200" b="0" i="0" kern="1200" dirty="0">
                <a:solidFill>
                  <a:srgbClr val="000000"/>
                </a:solidFill>
                <a:effectLst/>
                <a:latin typeface="+mn-lt"/>
                <a:ea typeface="+mn-ea"/>
                <a:cs typeface="+mn-cs"/>
              </a:rPr>
              <a:t>method</a:t>
            </a:r>
            <a:r>
              <a:rPr lang="en-US" sz="1200" b="0" i="0" kern="1200" dirty="0">
                <a:solidFill>
                  <a:schemeClr val="tx1"/>
                </a:solidFill>
                <a:effectLst/>
                <a:latin typeface="+mn-lt"/>
                <a:ea typeface="+mn-ea"/>
                <a:cs typeface="+mn-cs"/>
              </a:rPr>
              <a:t> parameter of </a:t>
            </a:r>
            <a:r>
              <a:rPr lang="en-US" sz="1200" b="0" i="0" kern="1200" dirty="0">
                <a:solidFill>
                  <a:srgbClr val="000000"/>
                </a:solidFill>
                <a:effectLst/>
                <a:latin typeface="+mn-lt"/>
                <a:ea typeface="+mn-ea"/>
                <a:cs typeface="+mn-cs"/>
              </a:rPr>
              <a:t>type</a:t>
            </a:r>
            <a:r>
              <a:rPr lang="en-US" sz="1200" b="0" i="0" kern="1200" dirty="0">
                <a:solidFill>
                  <a:schemeClr val="tx1"/>
                </a:solidFill>
                <a:effectLst/>
                <a:latin typeface="+mn-lt"/>
                <a:ea typeface="+mn-ea"/>
                <a:cs typeface="+mn-cs"/>
              </a:rPr>
              <a:t> </a:t>
            </a:r>
            <a:r>
              <a:rPr lang="en-US" sz="1200" b="0" kern="1200" dirty="0">
                <a:solidFill>
                  <a:schemeClr val="tx1"/>
                </a:solidFill>
                <a:effectLst/>
                <a:latin typeface="Lucida Console" panose="020B0609040504020204" pitchFamily="49" charset="0"/>
              </a:rPr>
              <a:t>ILambdaContext</a:t>
            </a:r>
            <a:r>
              <a:rPr lang="en-US" sz="1200" b="0" kern="1200" dirty="0">
                <a:solidFill>
                  <a:schemeClr val="tx1"/>
                </a:solidFill>
                <a:effectLst/>
              </a:rPr>
              <a:t>. This parameter is </a:t>
            </a:r>
            <a:r>
              <a:rPr lang="en-US" sz="1200" b="0" i="0" kern="1200" dirty="0">
                <a:solidFill>
                  <a:schemeClr val="tx1"/>
                </a:solidFill>
                <a:effectLst/>
                <a:latin typeface="+mn-lt"/>
                <a:ea typeface="+mn-ea"/>
                <a:cs typeface="+mn-cs"/>
              </a:rPr>
              <a:t>an interface that you can use to access </a:t>
            </a:r>
            <a:r>
              <a:rPr lang="en-US" sz="1200" b="0" i="0" kern="1200" dirty="0">
                <a:solidFill>
                  <a:srgbClr val="000000"/>
                </a:solidFill>
                <a:effectLst/>
                <a:latin typeface="+mn-lt"/>
                <a:ea typeface="+mn-ea"/>
                <a:cs typeface="+mn-cs"/>
              </a:rPr>
              <a:t>information about the current run, such as the following:</a:t>
            </a:r>
          </a:p>
          <a:p>
            <a:pPr marL="171450" indent="-171450">
              <a:buFont typeface="Arial" panose="020B0604020202020204" pitchFamily="34" charset="0"/>
              <a:buChar char="•"/>
            </a:pPr>
            <a:r>
              <a:rPr lang="en-US" dirty="0">
                <a:solidFill>
                  <a:srgbClr val="000000"/>
                </a:solidFill>
              </a:rPr>
              <a:t>N</a:t>
            </a:r>
            <a:r>
              <a:rPr lang="en-US" sz="1200" b="0" i="0" kern="1200" dirty="0">
                <a:solidFill>
                  <a:srgbClr val="000000"/>
                </a:solidFill>
                <a:effectLst/>
                <a:latin typeface="+mn-lt"/>
                <a:ea typeface="+mn-ea"/>
                <a:cs typeface="+mn-cs"/>
              </a:rPr>
              <a:t>ame of the current function</a:t>
            </a:r>
          </a:p>
          <a:p>
            <a:pPr marL="171450" indent="-171450">
              <a:buFont typeface="Arial" panose="020B0604020202020204" pitchFamily="34" charset="0"/>
              <a:buChar char="•"/>
            </a:pPr>
            <a:r>
              <a:rPr lang="en-US" dirty="0">
                <a:solidFill>
                  <a:srgbClr val="000000"/>
                </a:solidFill>
              </a:rPr>
              <a:t>M</a:t>
            </a:r>
            <a:r>
              <a:rPr lang="en-US" sz="1200" b="0" i="0" kern="1200" dirty="0">
                <a:solidFill>
                  <a:srgbClr val="000000"/>
                </a:solidFill>
                <a:effectLst/>
                <a:latin typeface="+mn-lt"/>
                <a:ea typeface="+mn-ea"/>
                <a:cs typeface="+mn-cs"/>
              </a:rPr>
              <a:t>emory limit</a:t>
            </a:r>
          </a:p>
          <a:p>
            <a:pPr marL="171450" indent="-171450">
              <a:buFont typeface="Arial" panose="020B0604020202020204" pitchFamily="34" charset="0"/>
              <a:buChar char="•"/>
            </a:pPr>
            <a:r>
              <a:rPr lang="en-US" dirty="0">
                <a:solidFill>
                  <a:srgbClr val="000000"/>
                </a:solidFill>
              </a:rPr>
              <a:t>R</a:t>
            </a:r>
            <a:r>
              <a:rPr lang="en-US" sz="1200" b="0" i="0" kern="1200" dirty="0">
                <a:solidFill>
                  <a:srgbClr val="000000"/>
                </a:solidFill>
                <a:effectLst/>
                <a:latin typeface="+mn-lt"/>
                <a:ea typeface="+mn-ea"/>
                <a:cs typeface="+mn-cs"/>
              </a:rPr>
              <a:t>untime remaining</a:t>
            </a:r>
          </a:p>
          <a:p>
            <a:pPr marL="171450" indent="-171450">
              <a:buFont typeface="Arial" panose="020B0604020202020204" pitchFamily="34" charset="0"/>
              <a:buChar char="•"/>
            </a:pPr>
            <a:r>
              <a:rPr lang="en-US" dirty="0">
                <a:solidFill>
                  <a:srgbClr val="000000"/>
                </a:solidFill>
              </a:rPr>
              <a:t>L</a:t>
            </a:r>
            <a:r>
              <a:rPr lang="en-US" sz="1200" b="0" i="0" kern="1200" dirty="0">
                <a:solidFill>
                  <a:srgbClr val="000000"/>
                </a:solidFill>
                <a:effectLst/>
                <a:latin typeface="+mn-lt"/>
                <a:ea typeface="+mn-ea"/>
                <a:cs typeface="+mn-cs"/>
              </a:rPr>
              <a:t>ogging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rgbClr val="000000"/>
                </a:solidFill>
                <a:effectLst/>
                <a:latin typeface="+mn-lt"/>
                <a:ea typeface="+mn-ea"/>
                <a:cs typeface="+mn-cs"/>
              </a:rPr>
              <a:t>In</a:t>
            </a:r>
            <a:r>
              <a:rPr lang="en-US" sz="1200" b="0" i="0" kern="1200" dirty="0">
                <a:solidFill>
                  <a:schemeClr val="tx1"/>
                </a:solidFill>
                <a:effectLst/>
                <a:latin typeface="+mn-lt"/>
                <a:ea typeface="+mn-ea"/>
                <a:cs typeface="+mn-cs"/>
              </a:rPr>
              <a:t> the example C# code, the first handler parameter is the input to the handler (MyHandler). The input can be event data (published by an event source, such as Amazon S3). It can also be custom input that you provide, such as a </a:t>
            </a:r>
            <a:r>
              <a:rPr lang="en-US" dirty="0">
                <a:solidFill>
                  <a:srgbClr val="000000"/>
                </a:solidFill>
              </a:rPr>
              <a:t>stream</a:t>
            </a:r>
            <a:r>
              <a:rPr lang="en-US" sz="1200" b="0" i="0" kern="1200" dirty="0">
                <a:solidFill>
                  <a:schemeClr val="tx1"/>
                </a:solidFill>
                <a:effectLst/>
                <a:latin typeface="+mn-lt"/>
                <a:ea typeface="+mn-ea"/>
                <a:cs typeface="+mn-cs"/>
              </a:rPr>
              <a:t> (as in this example), or any custom data </a:t>
            </a:r>
            <a:r>
              <a:rPr lang="en-US" sz="1200" b="0" i="0" kern="1200" dirty="0">
                <a:solidFill>
                  <a:srgbClr val="000000"/>
                </a:solidFill>
                <a:effectLst/>
                <a:latin typeface="+mn-lt"/>
                <a:ea typeface="+mn-ea"/>
                <a:cs typeface="+mn-cs"/>
              </a:rPr>
              <a:t>object</a:t>
            </a:r>
            <a:r>
              <a:rPr lang="en-US" sz="1200" b="0" i="0" kern="1200" dirty="0">
                <a:solidFill>
                  <a:schemeClr val="tx1"/>
                </a:solidFill>
                <a:effectLst/>
                <a:latin typeface="+mn-lt"/>
                <a:ea typeface="+mn-ea"/>
                <a:cs typeface="+mn-cs"/>
              </a:rPr>
              <a:t>. The output is of </a:t>
            </a:r>
            <a:r>
              <a:rPr lang="en-US" sz="1200" b="0" i="0" kern="1200" dirty="0">
                <a:solidFill>
                  <a:srgbClr val="000000"/>
                </a:solidFill>
                <a:effectLst/>
                <a:latin typeface="+mn-lt"/>
                <a:ea typeface="+mn-ea"/>
                <a:cs typeface="+mn-cs"/>
              </a:rPr>
              <a:t>type</a:t>
            </a:r>
            <a:r>
              <a:rPr lang="en-US" sz="1200" b="0" i="0" kern="1200" dirty="0">
                <a:solidFill>
                  <a:schemeClr val="tx1"/>
                </a:solidFill>
                <a:effectLst/>
                <a:latin typeface="+mn-lt"/>
                <a:ea typeface="+mn-ea"/>
                <a:cs typeface="+mn-cs"/>
              </a:rPr>
              <a:t> </a:t>
            </a:r>
            <a:r>
              <a:rPr lang="en-US" dirty="0">
                <a:solidFill>
                  <a:srgbClr val="000000"/>
                </a:solidFill>
                <a:latin typeface="Lucida Console" panose="020B0609040504020204" pitchFamily="49" charset="0"/>
              </a:rPr>
              <a:t>Stream</a:t>
            </a:r>
            <a:r>
              <a:rPr lang="en-US" sz="1200" b="0" i="0" kern="1200" dirty="0">
                <a:solidFill>
                  <a:schemeClr val="tx1"/>
                </a:solidFill>
                <a:effectLst/>
                <a:latin typeface="+mn-lt"/>
                <a:ea typeface="+mn-ea"/>
                <a:cs typeface="+mn-cs"/>
              </a:rPr>
              <a:t>.</a:t>
            </a:r>
          </a:p>
          <a:p>
            <a:endParaRPr lang="en-US" dirty="0"/>
          </a:p>
        </p:txBody>
      </p:sp>
    </p:spTree>
    <p:extLst>
      <p:ext uri="{BB962C8B-B14F-4D97-AF65-F5344CB8AC3E}">
        <p14:creationId xmlns:p14="http://schemas.microsoft.com/office/powerpoint/2010/main" val="268644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have worked with the following core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Amazon Simple Storage Service (Amazon S3) </a:t>
            </a:r>
            <a:r>
              <a:rPr lang="en-US" sz="1200" kern="1200" baseline="0" dirty="0">
                <a:solidFill>
                  <a:schemeClr val="tx1"/>
                </a:solidFill>
                <a:effectLst/>
                <a:latin typeface="+mn-lt"/>
                <a:ea typeface="+mn-ea"/>
                <a:cs typeface="+mn-cs"/>
              </a:rPr>
              <a:t>for storing the data and hosting the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Amazon DynamoDB to store notes based on the userID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Now, you will use AWS Lambda to process the application logic.  </a:t>
            </a:r>
          </a:p>
        </p:txBody>
      </p:sp>
    </p:spTree>
    <p:extLst>
      <p:ext uri="{BB962C8B-B14F-4D97-AF65-F5344CB8AC3E}">
        <p14:creationId xmlns:p14="http://schemas.microsoft.com/office/powerpoint/2010/main" val="595172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696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kern="120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pPr lvl="0"/>
            <a:r>
              <a:rPr lang="en-US" sz="1200" i="0" kern="1200" dirty="0">
                <a:solidFill>
                  <a:schemeClr val="tx1"/>
                </a:solidFill>
                <a:effectLst/>
                <a:latin typeface="+mn-lt"/>
                <a:ea typeface="+mn-ea"/>
                <a:cs typeface="+mn-cs"/>
              </a:rPr>
              <a:t>Use </a:t>
            </a:r>
            <a:r>
              <a:rPr lang="en-US" sz="1200" i="0" kern="1200" dirty="0">
                <a:solidFill>
                  <a:srgbClr val="000000"/>
                </a:solidFill>
                <a:effectLst/>
                <a:latin typeface="+mn-lt"/>
                <a:ea typeface="+mn-ea"/>
                <a:cs typeface="+mn-cs"/>
              </a:rPr>
              <a:t>environment</a:t>
            </a:r>
            <a:r>
              <a:rPr lang="en-US" sz="1200" i="0" kern="1200" dirty="0">
                <a:solidFill>
                  <a:schemeClr val="tx1"/>
                </a:solidFill>
                <a:effectLst/>
                <a:latin typeface="+mn-lt"/>
                <a:ea typeface="+mn-ea"/>
                <a:cs typeface="+mn-cs"/>
              </a:rPr>
              <a:t> variables to pass operational parameters to your </a:t>
            </a:r>
            <a:r>
              <a:rPr lang="en-US" sz="1200" i="0" kern="1200" dirty="0">
                <a:solidFill>
                  <a:srgbClr val="000000"/>
                </a:solidFill>
                <a:effectLst/>
                <a:ea typeface="+mn-ea"/>
                <a:cs typeface="+mn-cs"/>
              </a:rPr>
              <a:t>function.</a:t>
            </a:r>
            <a:endParaRPr lang="en-US" sz="1200" i="0" kern="1200" dirty="0">
              <a:solidFill>
                <a:srgbClr val="000000"/>
              </a:solidFill>
              <a:effectLst/>
              <a:latin typeface="Calibri" panose="020F0502020204030204" pitchFamily="34" charset="0"/>
              <a:ea typeface="+mn-ea"/>
              <a:cs typeface="+mn-cs"/>
            </a:endParaRPr>
          </a:p>
          <a:p>
            <a:pPr lvl="0"/>
            <a:r>
              <a:rPr lang="en-US" sz="1200" b="0" i="0" kern="1200" dirty="0">
                <a:solidFill>
                  <a:schemeClr val="tx1"/>
                </a:solidFill>
                <a:effectLst/>
                <a:latin typeface="+mn-lt"/>
                <a:ea typeface="+mn-ea"/>
                <a:cs typeface="+mn-cs"/>
              </a:rPr>
              <a:t>For example, if you are writing to an S3 bucket, instead of </a:t>
            </a:r>
            <a:r>
              <a:rPr lang="en-US" sz="1200" b="0" i="0" kern="1200" dirty="0">
                <a:solidFill>
                  <a:srgbClr val="000000"/>
                </a:solidFill>
                <a:effectLst/>
                <a:latin typeface="+mn-lt"/>
                <a:ea typeface="+mn-ea"/>
                <a:cs typeface="+mn-cs"/>
              </a:rPr>
              <a:t>hardcoding</a:t>
            </a:r>
            <a:r>
              <a:rPr lang="en-US" sz="1200" b="0" i="0" kern="1200" dirty="0">
                <a:solidFill>
                  <a:schemeClr val="tx1"/>
                </a:solidFill>
                <a:effectLst/>
                <a:latin typeface="+mn-lt"/>
                <a:ea typeface="+mn-ea"/>
                <a:cs typeface="+mn-cs"/>
              </a:rPr>
              <a:t> the bucket name that you are writing to, configure the bucket name as an environment variable.</a:t>
            </a:r>
          </a:p>
          <a:p>
            <a:pPr lvl="0"/>
            <a:endParaRPr lang="en-US" sz="12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9654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850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kern="120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r>
              <a:rPr lang="en-US" dirty="0"/>
              <a:t>This example creates a Lambda function for python3.8</a:t>
            </a:r>
            <a:r>
              <a:rPr lang="en-US" baseline="0" dirty="0"/>
              <a:t> from a .zip file and specifies the handler function</a:t>
            </a:r>
            <a:r>
              <a:rPr lang="en-US" dirty="0"/>
              <a:t>. The command uses the IAM role: </a:t>
            </a:r>
            <a:r>
              <a:rPr lang="en-US" dirty="0">
                <a:latin typeface="Lucida Console" panose="020B0609040504020204" pitchFamily="49" charset="0"/>
              </a:rPr>
              <a:t>lambdaPollyRole.</a:t>
            </a:r>
            <a:r>
              <a:rPr lang="en-US" dirty="0"/>
              <a:t> </a:t>
            </a:r>
            <a:r>
              <a:rPr lang="en-US" baseline="0" dirty="0"/>
              <a:t>An environment variable is set. </a:t>
            </a:r>
          </a:p>
        </p:txBody>
      </p:sp>
    </p:spTree>
    <p:extLst>
      <p:ext uri="{BB962C8B-B14F-4D97-AF65-F5344CB8AC3E}">
        <p14:creationId xmlns:p14="http://schemas.microsoft.com/office/powerpoint/2010/main" val="3325630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kern="120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r>
              <a:rPr lang="en-US" dirty="0"/>
              <a:t>With</a:t>
            </a:r>
            <a:r>
              <a:rPr lang="en-US" baseline="0" dirty="0"/>
              <a:t> </a:t>
            </a:r>
            <a:r>
              <a:rPr lang="en-US" baseline="0" dirty="0">
                <a:latin typeface="Lucida Console" panose="020B0609040504020204" pitchFamily="49" charset="0"/>
              </a:rPr>
              <a:t>update-function-configuration</a:t>
            </a:r>
            <a:r>
              <a:rPr lang="en-US" baseline="0" dirty="0"/>
              <a:t>, you can change the configuration details of the AWS Lambda function, such as memory, timeout, environment variables, and more. </a:t>
            </a:r>
            <a:endParaRPr lang="en-US" dirty="0"/>
          </a:p>
        </p:txBody>
      </p:sp>
    </p:spTree>
    <p:extLst>
      <p:ext uri="{BB962C8B-B14F-4D97-AF65-F5344CB8AC3E}">
        <p14:creationId xmlns:p14="http://schemas.microsoft.com/office/powerpoint/2010/main" val="110206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0E025CFC-70C7-4EC0-9A74-1EDBE55DE21A}"/>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7000BDFA-C102-40E3-BB25-84B8B85B280F}"/>
              </a:ext>
            </a:extLst>
          </p:cNvPr>
          <p:cNvSpPr>
            <a:spLocks noGrp="1"/>
          </p:cNvSpPr>
          <p:nvPr>
            <p:ph type="body" idx="1"/>
          </p:nvPr>
        </p:nvSpPr>
        <p:spPr/>
        <p:txBody>
          <a:bodyPr/>
          <a:lstStyle/>
          <a:p>
            <a:pPr lvl="0">
              <a:defRPr/>
            </a:pPr>
            <a:r>
              <a:rPr lang="en-US" dirty="0"/>
              <a:t>Lambda functions are versioned. When you publish a new version, the version number is incremented, and the earlier version is stored. You can publish one or more versions of your Lambda function. Each version has a unique ARN.</a:t>
            </a:r>
          </a:p>
          <a:p>
            <a:pPr lvl="0">
              <a:defRPr/>
            </a:pPr>
            <a:endParaRPr lang="en-US" sz="500" dirty="0"/>
          </a:p>
          <a:p>
            <a:pPr lvl="0">
              <a:defRPr/>
            </a:pPr>
            <a:r>
              <a:rPr lang="en-US" dirty="0"/>
              <a:t>You can use aliases to invoke specific versions of the function. A Lambda alias is like a pointer to a specific function version. Aliases can be updated to point to other versions.</a:t>
            </a:r>
            <a:endParaRPr lang="en-US" sz="600" dirty="0"/>
          </a:p>
          <a:p>
            <a:pPr lvl="0">
              <a:defRPr/>
            </a:pPr>
            <a:endParaRPr lang="en-US" sz="400" dirty="0"/>
          </a:p>
          <a:p>
            <a:pPr lvl="0">
              <a:defRPr/>
            </a:pPr>
            <a:r>
              <a:rPr lang="en-US" dirty="0"/>
              <a:t>In the example shown on the slide, the Lambda function has version 1, version 2, and $latest. Each version has its unique ARN. Services need to use the correct version of the Lambda function. This is where aliases can help. A Lambda alias can point to a function version that is configured with environment variables, and so avoiding hard-coding specific versions into your application.  For example, the test team can use </a:t>
            </a:r>
            <a:r>
              <a:rPr lang="en-US" kern="0" dirty="0">
                <a:solidFill>
                  <a:schemeClr val="tx2"/>
                </a:solidFill>
                <a:latin typeface="Lucida Console" panose="020B0609040504020204" pitchFamily="49" charset="0"/>
              </a:rPr>
              <a:t>arn:aws:lambda:aws-region:acct-id:function:dictate-function:</a:t>
            </a:r>
            <a:r>
              <a:rPr lang="en-US" b="1" kern="0" dirty="0">
                <a:solidFill>
                  <a:schemeClr val="tx2"/>
                </a:solidFill>
                <a:latin typeface="Lucida Console" panose="020B0609040504020204" pitchFamily="49" charset="0"/>
              </a:rPr>
              <a:t>Test</a:t>
            </a:r>
            <a:r>
              <a:rPr lang="en-US" b="1" dirty="0"/>
              <a:t> </a:t>
            </a:r>
            <a:r>
              <a:rPr lang="en-US" dirty="0"/>
              <a:t>, where Test is an alias associated with a specific Lambda version. And the production team can use </a:t>
            </a:r>
            <a:r>
              <a:rPr lang="en-US" kern="0" dirty="0">
                <a:solidFill>
                  <a:schemeClr val="tx2"/>
                </a:solidFill>
                <a:latin typeface="Lucida Console" panose="020B0609040504020204" pitchFamily="49" charset="0"/>
              </a:rPr>
              <a:t>arn:aws:lambda:aws-region:acct-id:function:dictate-function:</a:t>
            </a:r>
            <a:r>
              <a:rPr lang="en-US" b="1" kern="0" dirty="0">
                <a:solidFill>
                  <a:schemeClr val="tx2"/>
                </a:solidFill>
                <a:latin typeface="Lucida Console" panose="020B0609040504020204" pitchFamily="49" charset="0"/>
              </a:rPr>
              <a:t>Prod</a:t>
            </a:r>
            <a:r>
              <a:rPr lang="en-US" b="1" dirty="0">
                <a:latin typeface="Lucida Console" panose="020B0609040504020204" pitchFamily="49" charset="0"/>
              </a:rPr>
              <a:t> </a:t>
            </a:r>
            <a:r>
              <a:rPr lang="en-US" dirty="0"/>
              <a:t>, where Prod is an alias associated with a specific Lambda version.</a:t>
            </a:r>
            <a:endParaRPr lang="en-US" kern="0" dirty="0">
              <a:solidFill>
                <a:schemeClr val="tx2"/>
              </a:solidFill>
            </a:endParaRPr>
          </a:p>
          <a:p>
            <a:pPr lvl="0">
              <a:defRPr/>
            </a:pPr>
            <a:endParaRPr lang="en-US" sz="400" dirty="0"/>
          </a:p>
          <a:p>
            <a:pPr fontAlgn="t"/>
            <a:r>
              <a:rPr lang="en-US" dirty="0"/>
              <a:t>AWS CLI command:</a:t>
            </a:r>
          </a:p>
          <a:p>
            <a:pPr marL="171450" indent="-171450" fontAlgn="t">
              <a:buFont typeface="Arial" panose="020B0604020202020204" pitchFamily="34" charset="0"/>
              <a:buChar char="•"/>
            </a:pPr>
            <a:r>
              <a:rPr lang="en-US" dirty="0"/>
              <a:t>Publish new version of a Lambda function:</a:t>
            </a:r>
            <a:br>
              <a:rPr lang="en-US" dirty="0"/>
            </a:br>
            <a:r>
              <a:rPr lang="en-US" dirty="0" err="1">
                <a:latin typeface="Lucida Console" panose="020B0609040504020204" pitchFamily="49" charset="0"/>
              </a:rPr>
              <a:t>aws</a:t>
            </a:r>
            <a:r>
              <a:rPr lang="en-US" dirty="0">
                <a:latin typeface="Lucida Console" panose="020B0609040504020204" pitchFamily="49" charset="0"/>
              </a:rPr>
              <a:t> lambda publish-version --function-name my-function</a:t>
            </a:r>
            <a:endParaRPr lang="en-US" b="1" dirty="0">
              <a:latin typeface="Lucida Console" panose="020B0609040504020204" pitchFamily="49" charset="0"/>
            </a:endParaRPr>
          </a:p>
          <a:p>
            <a:pPr marL="171450" indent="-171450" fontAlgn="t">
              <a:buFont typeface="Arial" panose="020B0604020202020204" pitchFamily="34" charset="0"/>
              <a:buChar char="•"/>
            </a:pPr>
            <a:r>
              <a:rPr lang="en-US" dirty="0"/>
              <a:t>Create alias for the lambda function:</a:t>
            </a:r>
            <a:br>
              <a:rPr lang="en-US" dirty="0"/>
            </a:br>
            <a:r>
              <a:rPr lang="en-US" dirty="0" err="1">
                <a:latin typeface="Lucida Console" panose="020B0609040504020204" pitchFamily="49" charset="0"/>
              </a:rPr>
              <a:t>aws</a:t>
            </a:r>
            <a:r>
              <a:rPr lang="en-US" dirty="0">
                <a:latin typeface="Lucida Console" panose="020B0609040504020204" pitchFamily="49" charset="0"/>
              </a:rPr>
              <a:t> lambda create-alias --function-name my-function --name alias-name --function-version version-number --description " “</a:t>
            </a:r>
          </a:p>
          <a:p>
            <a:pPr fontAlgn="t"/>
            <a:endParaRPr lang="en-US" dirty="0">
              <a:latin typeface="Lucida Console" panose="020B0609040504020204" pitchFamily="49" charset="0"/>
            </a:endParaRPr>
          </a:p>
        </p:txBody>
      </p:sp>
    </p:spTree>
    <p:extLst>
      <p:ext uri="{BB962C8B-B14F-4D97-AF65-F5344CB8AC3E}">
        <p14:creationId xmlns:p14="http://schemas.microsoft.com/office/powerpoint/2010/main" val="645854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0" kern="1200">
                <a:solidFill>
                  <a:schemeClr val="tx1"/>
                </a:solidFill>
                <a:effectLst/>
                <a:latin typeface="+mn-lt"/>
                <a:ea typeface="+mn-ea"/>
                <a:cs typeface="+mn-cs"/>
              </a:rPr>
              <a:t>|</a:t>
            </a:r>
            <a:endParaRPr lang="en-US" sz="1200" i="0" kern="1200" dirty="0">
              <a:solidFill>
                <a:schemeClr val="tx1"/>
              </a:solidFill>
              <a:effectLst/>
              <a:latin typeface="+mn-lt"/>
              <a:ea typeface="+mn-ea"/>
              <a:cs typeface="+mn-cs"/>
            </a:endParaRPr>
          </a:p>
          <a:p>
            <a:r>
              <a:rPr lang="en-US" dirty="0"/>
              <a:t>A layer is a .zip file archive that contains code that</a:t>
            </a:r>
            <a:r>
              <a:rPr lang="en-US" baseline="0" dirty="0"/>
              <a:t> is beyond the business logic, </a:t>
            </a:r>
            <a:r>
              <a:rPr lang="en-US" dirty="0"/>
              <a:t>such as libraries, custom</a:t>
            </a:r>
            <a:r>
              <a:rPr lang="en-US" baseline="0" dirty="0"/>
              <a:t> runtimes,</a:t>
            </a:r>
            <a:r>
              <a:rPr lang="en-US" dirty="0"/>
              <a:t> and other dependencies.  With layers, you can share </a:t>
            </a:r>
            <a:r>
              <a:rPr lang="en-US" baseline="0" dirty="0"/>
              <a:t>such code across different versions of the same function or across multiple functions in a workload. The f</a:t>
            </a:r>
            <a:r>
              <a:rPr lang="en-US" dirty="0"/>
              <a:t>unctions continue to have the same access to the dependencies but</a:t>
            </a:r>
            <a:r>
              <a:rPr lang="en-US" baseline="0" dirty="0"/>
              <a:t> use less storage. </a:t>
            </a:r>
            <a:r>
              <a:rPr lang="en-US" dirty="0"/>
              <a:t>Layers help</a:t>
            </a:r>
            <a:r>
              <a:rPr lang="en-US" baseline="0" dirty="0"/>
              <a:t> keep your function deployment package small. That means that during a cold start, your deployment package can download faster.</a:t>
            </a:r>
          </a:p>
          <a:p>
            <a:endParaRPr lang="en-US" baseline="0" dirty="0"/>
          </a:p>
          <a:p>
            <a:r>
              <a:rPr lang="en-US" dirty="0"/>
              <a:t>A deployed layer is an immutable version. Each time a new layer is published, the version number increments. When you include a layer in a function, you specify the layer version that you want to use. </a:t>
            </a:r>
          </a:p>
          <a:p>
            <a:endParaRPr lang="en-US" dirty="0"/>
          </a:p>
          <a:p>
            <a:endParaRPr lang="en-US" dirty="0"/>
          </a:p>
        </p:txBody>
      </p:sp>
    </p:spTree>
    <p:extLst>
      <p:ext uri="{BB962C8B-B14F-4D97-AF65-F5344CB8AC3E}">
        <p14:creationId xmlns:p14="http://schemas.microsoft.com/office/powerpoint/2010/main" val="407275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endParaRPr lang="en-US" dirty="0"/>
          </a:p>
          <a:p>
            <a:r>
              <a:rPr lang="en-US" dirty="0"/>
              <a:t>Your libraries, dependencies to your code, or custom runtimes can be zipped as part of your build-and-deploy process of your Lambda function. However, this means that you cannot easily share those libraries, dependencies, or runtimes with other functions, other AWS accounts, or a third party. It also means that you cannot easily make changes and have those changes propagate to all the functions that use these items. </a:t>
            </a:r>
          </a:p>
          <a:p>
            <a:endParaRPr lang="en-US" dirty="0"/>
          </a:p>
          <a:p>
            <a:r>
              <a:rPr lang="en-US" dirty="0"/>
              <a:t>You can create one or more layers to package shared dependencies. You can include up to five layers per function, which count towards the standard Lambda deployment size limits.</a:t>
            </a:r>
          </a:p>
        </p:txBody>
      </p:sp>
    </p:spTree>
    <p:extLst>
      <p:ext uri="{BB962C8B-B14F-4D97-AF65-F5344CB8AC3E}">
        <p14:creationId xmlns:p14="http://schemas.microsoft.com/office/powerpoint/2010/main" val="3705857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8062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your deployment package.</a:t>
            </a:r>
            <a:r>
              <a:rPr lang="en-US" baseline="0" dirty="0"/>
              <a:t> Separate shared dependencies and upload them as a layer. This way, you can test your function code more effectively.</a:t>
            </a:r>
            <a:endParaRPr lang="en-US" dirty="0"/>
          </a:p>
        </p:txBody>
      </p:sp>
    </p:spTree>
    <p:extLst>
      <p:ext uri="{BB962C8B-B14F-4D97-AF65-F5344CB8AC3E}">
        <p14:creationId xmlns:p14="http://schemas.microsoft.com/office/powerpoint/2010/main" val="4285163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6590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0604DD5A-63ED-4B85-8783-8120D1A875E0}"/>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AB5589EA-DBF3-4777-B5BD-EA56E958F526}"/>
              </a:ext>
            </a:extLst>
          </p:cNvPr>
          <p:cNvSpPr>
            <a:spLocks noGrp="1"/>
          </p:cNvSpPr>
          <p:nvPr>
            <p:ph type="body" idx="1"/>
          </p:nvPr>
        </p:nvSpPr>
        <p:spPr/>
        <p:txBody>
          <a:bodyPr/>
          <a:lstStyle/>
          <a:p>
            <a:r>
              <a:rPr lang="en-US" b="1" dirty="0"/>
              <a:t>Performance testing your Lambda function</a:t>
            </a:r>
            <a:r>
              <a:rPr lang="en-US" dirty="0"/>
              <a:t> is crucial to </a:t>
            </a:r>
            <a:r>
              <a:rPr lang="en-US" dirty="0">
                <a:solidFill>
                  <a:srgbClr val="000000"/>
                </a:solidFill>
              </a:rPr>
              <a:t>making sure</a:t>
            </a:r>
            <a:r>
              <a:rPr lang="en-US" dirty="0"/>
              <a:t> you </a:t>
            </a:r>
            <a:r>
              <a:rPr lang="en-US" dirty="0">
                <a:solidFill>
                  <a:srgbClr val="000000"/>
                </a:solidFill>
              </a:rPr>
              <a:t>choose</a:t>
            </a:r>
            <a:r>
              <a:rPr lang="en-US" dirty="0"/>
              <a:t> the </a:t>
            </a:r>
            <a:r>
              <a:rPr lang="en-US" dirty="0">
                <a:solidFill>
                  <a:srgbClr val="000000"/>
                </a:solidFill>
              </a:rPr>
              <a:t>optimal</a:t>
            </a:r>
            <a:r>
              <a:rPr lang="en-US" dirty="0"/>
              <a:t> memory size configuration. Any increase in </a:t>
            </a:r>
            <a:r>
              <a:rPr lang="en-US" dirty="0">
                <a:solidFill>
                  <a:srgbClr val="000000"/>
                </a:solidFill>
              </a:rPr>
              <a:t>memory size</a:t>
            </a:r>
            <a:r>
              <a:rPr lang="en-US" dirty="0"/>
              <a:t> initiates an equivalent increase in CPU available to your function. The memory usage for your function </a:t>
            </a:r>
            <a:r>
              <a:rPr lang="en-US" dirty="0">
                <a:solidFill>
                  <a:srgbClr val="000000"/>
                </a:solidFill>
              </a:rPr>
              <a:t>is determined per invoke</a:t>
            </a:r>
            <a:r>
              <a:rPr lang="en-US" dirty="0"/>
              <a:t> and can be viewed in </a:t>
            </a:r>
            <a:r>
              <a:rPr lang="en-US" dirty="0">
                <a:solidFill>
                  <a:srgbClr val="000000"/>
                </a:solidFill>
              </a:rPr>
              <a:t>CloudWatch Logs</a:t>
            </a:r>
            <a:r>
              <a:rPr lang="en-US" dirty="0"/>
              <a:t>.</a:t>
            </a:r>
          </a:p>
          <a:p>
            <a:endParaRPr lang="en-US" dirty="0"/>
          </a:p>
          <a:p>
            <a:r>
              <a:rPr lang="en-US" b="1" dirty="0"/>
              <a:t>Load test your Lambda function</a:t>
            </a:r>
            <a:r>
              <a:rPr lang="en-US" dirty="0"/>
              <a:t> to determine an </a:t>
            </a:r>
            <a:r>
              <a:rPr lang="en-US" dirty="0">
                <a:solidFill>
                  <a:srgbClr val="000000"/>
                </a:solidFill>
              </a:rPr>
              <a:t>optimal</a:t>
            </a:r>
            <a:r>
              <a:rPr lang="en-US" dirty="0"/>
              <a:t> timeout value. </a:t>
            </a:r>
            <a:r>
              <a:rPr lang="en-US" dirty="0">
                <a:solidFill>
                  <a:srgbClr val="000000"/>
                </a:solidFill>
              </a:rPr>
              <a:t>It</a:t>
            </a:r>
            <a:r>
              <a:rPr lang="en-US" dirty="0"/>
              <a:t> is important to analyze how long your function runs. By doing this, you can </a:t>
            </a:r>
            <a:r>
              <a:rPr lang="en-US" dirty="0">
                <a:solidFill>
                  <a:srgbClr val="000000"/>
                </a:solidFill>
              </a:rPr>
              <a:t>better</a:t>
            </a:r>
            <a:r>
              <a:rPr lang="en-US" dirty="0"/>
              <a:t> determine any problems with a dependency service that might increase the concurrency of the function beyond what you </a:t>
            </a:r>
            <a:r>
              <a:rPr lang="en-US" dirty="0">
                <a:solidFill>
                  <a:srgbClr val="000000"/>
                </a:solidFill>
              </a:rPr>
              <a:t>expect</a:t>
            </a:r>
            <a:r>
              <a:rPr lang="en-US" dirty="0"/>
              <a:t>. This is especially important when your Lambda function makes network calls to resources that may not handle Lambda's scaling.</a:t>
            </a:r>
          </a:p>
          <a:p>
            <a:endParaRPr lang="en-US" dirty="0"/>
          </a:p>
          <a:p>
            <a:r>
              <a:rPr lang="en-US" b="1" dirty="0"/>
              <a:t>Understand Lambda limits. </a:t>
            </a:r>
            <a:r>
              <a:rPr lang="en-US" dirty="0"/>
              <a:t>For more information, see “Lambda quotas” in the </a:t>
            </a:r>
            <a:r>
              <a:rPr lang="en-US" i="1" dirty="0"/>
              <a:t>AWS Lambda Developer Guide </a:t>
            </a:r>
            <a:r>
              <a:rPr lang="en-US" dirty="0"/>
              <a:t>(</a:t>
            </a:r>
            <a:r>
              <a:rPr lang="en-US" u="sng" dirty="0">
                <a:hlinkClick r:id="rId3"/>
              </a:rPr>
              <a:t>https://docs.aws.amazon.com/lambda/latest/dg/limits.html</a:t>
            </a:r>
            <a:r>
              <a:rPr lang="en-US" u="sng" dirty="0"/>
              <a:t>).</a:t>
            </a:r>
            <a:endParaRPr lang="en-US" dirty="0"/>
          </a:p>
          <a:p>
            <a:endParaRPr lang="en-US" dirty="0"/>
          </a:p>
        </p:txBody>
      </p:sp>
    </p:spTree>
    <p:extLst>
      <p:ext uri="{BB962C8B-B14F-4D97-AF65-F5344CB8AC3E}">
        <p14:creationId xmlns:p14="http://schemas.microsoft.com/office/powerpoint/2010/main" val="4207297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aseline="0" dirty="0"/>
              <a:t>You can test Lambda functions in several ways:</a:t>
            </a:r>
          </a:p>
          <a:p>
            <a:pPr marL="0" lvl="0" indent="0">
              <a:buFont typeface="Arial" panose="020B0604020202020204" pitchFamily="34" charset="0"/>
              <a:buNone/>
            </a:pPr>
            <a:endParaRPr lang="en-US" baseline="0" dirty="0"/>
          </a:p>
          <a:p>
            <a:r>
              <a:rPr lang="en-US" b="1" dirty="0">
                <a:ea typeface="Amazon Ember" panose="020B0603020204020204" pitchFamily="34" charset="0"/>
                <a:cs typeface="Amazon Ember" panose="020B0603020204020204" pitchFamily="34" charset="0"/>
              </a:rPr>
              <a:t>AWS Management Console</a:t>
            </a:r>
            <a:endParaRPr lang="en-US" sz="1200" b="1" dirty="0"/>
          </a:p>
          <a:p>
            <a:pPr marL="171450" indent="-171450" algn="l">
              <a:buFont typeface="Arial" panose="020B0604020202020204" pitchFamily="34" charset="0"/>
              <a:buChar char="•"/>
            </a:pPr>
            <a:r>
              <a:rPr lang="en-US" sz="1200" dirty="0"/>
              <a:t>Event templates</a:t>
            </a:r>
          </a:p>
          <a:p>
            <a:pPr marL="171450" indent="-171450" algn="l">
              <a:buFont typeface="Arial" panose="020B0604020202020204" pitchFamily="34" charset="0"/>
              <a:buChar char="•"/>
            </a:pPr>
            <a:r>
              <a:rPr lang="en-US" sz="1200" dirty="0"/>
              <a:t>Custom payload</a:t>
            </a:r>
          </a:p>
          <a:p>
            <a:pPr marL="171450" indent="-171450" algn="l">
              <a:buFont typeface="Arial" panose="020B0604020202020204" pitchFamily="34" charset="0"/>
              <a:buChar char="•"/>
            </a:pPr>
            <a:r>
              <a:rPr lang="en-US" sz="1200" dirty="0"/>
              <a:t>Use CloudWatch Logs: log group and a log stream</a:t>
            </a:r>
          </a:p>
          <a:p>
            <a:pPr marL="171450" indent="-171450" algn="l">
              <a:buFont typeface="Arial" panose="020B0604020202020204" pitchFamily="34" charset="0"/>
              <a:buChar char="•"/>
            </a:pPr>
            <a:endParaRPr lang="en-US" sz="1200" dirty="0"/>
          </a:p>
          <a:p>
            <a:r>
              <a:rPr lang="en-US" b="1" dirty="0">
                <a:ea typeface="Amazon Ember" panose="020B0603020204020204" pitchFamily="34" charset="0"/>
                <a:cs typeface="Amazon Ember" panose="020B0603020204020204" pitchFamily="34" charset="0"/>
              </a:rPr>
              <a:t>AWS CLI</a:t>
            </a:r>
            <a:endParaRPr lang="en-US" sz="1200" b="1" dirty="0"/>
          </a:p>
          <a:p>
            <a:pPr marL="171450" indent="-171450" algn="l">
              <a:buFont typeface="Arial" panose="020B0604020202020204" pitchFamily="34" charset="0"/>
              <a:buChar char="•"/>
            </a:pPr>
            <a:r>
              <a:rPr lang="en-US" sz="1200" dirty="0"/>
              <a:t>Invoke the function or a version of it</a:t>
            </a:r>
          </a:p>
          <a:p>
            <a:pPr marL="171450" indent="-171450" algn="l">
              <a:buFont typeface="Arial" panose="020B0604020202020204" pitchFamily="34" charset="0"/>
              <a:buChar char="•"/>
            </a:pPr>
            <a:r>
              <a:rPr lang="en-US" sz="1200" dirty="0"/>
              <a:t>Monitor through CloudWatch Logs</a:t>
            </a:r>
          </a:p>
          <a:p>
            <a:pPr marL="171450" indent="-171450">
              <a:buFont typeface="Arial" panose="020B0604020202020204" pitchFamily="34" charset="0"/>
              <a:buChar char="•"/>
            </a:pPr>
            <a:endParaRPr lang="en-US" dirty="0"/>
          </a:p>
          <a:p>
            <a:r>
              <a:rPr lang="en-US" b="1" dirty="0">
                <a:ea typeface="Amazon Ember" panose="020B0603020204020204" pitchFamily="34" charset="0"/>
                <a:cs typeface="Amazon Ember" panose="020B0603020204020204" pitchFamily="34" charset="0"/>
              </a:rPr>
              <a:t>AWS Software Development Kits</a:t>
            </a:r>
            <a:endParaRPr lang="en-US" sz="1200" b="1" dirty="0"/>
          </a:p>
          <a:p>
            <a:pPr marL="171450" indent="-171450" algn="l">
              <a:buFont typeface="Arial" panose="020B0604020202020204" pitchFamily="34" charset="0"/>
              <a:buChar char="•"/>
            </a:pPr>
            <a:r>
              <a:rPr lang="en-US" sz="1200" dirty="0"/>
              <a:t>AWS Toolkits with your IDE</a:t>
            </a:r>
          </a:p>
          <a:p>
            <a:pPr marL="171450" indent="-171450" algn="l">
              <a:buFont typeface="Arial" panose="020B0604020202020204" pitchFamily="34" charset="0"/>
              <a:buChar char="•"/>
            </a:pPr>
            <a:r>
              <a:rPr lang="en-US" sz="1200" dirty="0"/>
              <a:t>Run functions locally or remotely. Running locally requires configuring the runtime environment.</a:t>
            </a:r>
          </a:p>
          <a:p>
            <a:pPr marL="171450" indent="-171450" algn="l">
              <a:buFont typeface="Arial" panose="020B0604020202020204" pitchFamily="34" charset="0"/>
              <a:buChar char="•"/>
            </a:pPr>
            <a:endParaRPr lang="en-US" sz="1200" dirty="0"/>
          </a:p>
          <a:p>
            <a:pPr algn="l"/>
            <a:r>
              <a:rPr lang="en-US" b="1" dirty="0">
                <a:ea typeface="Amazon Ember" panose="020B0603020204020204" pitchFamily="34" charset="0"/>
                <a:cs typeface="Amazon Ember" panose="020B0603020204020204" pitchFamily="34" charset="0"/>
              </a:rPr>
              <a:t>AWS Serverless Application Model (AWS SAM)</a:t>
            </a:r>
            <a:endParaRPr lang="en-US" b="1" dirty="0"/>
          </a:p>
          <a:p>
            <a:pPr marL="171450" indent="-171450" algn="l">
              <a:buFont typeface="Arial" panose="020B0604020202020204" pitchFamily="34" charset="0"/>
              <a:buChar char="•"/>
            </a:pPr>
            <a:r>
              <a:rPr lang="en-US" sz="1200" dirty="0"/>
              <a:t>AWS SAM with AWS toolkits and debuggers to test and debug locally</a:t>
            </a:r>
          </a:p>
          <a:p>
            <a:pPr marL="171450" indent="-171450" algn="l">
              <a:buFont typeface="Arial" panose="020B0604020202020204" pitchFamily="34" charset="0"/>
              <a:buChar char="•"/>
            </a:pPr>
            <a:r>
              <a:rPr lang="en-US" sz="1200" dirty="0"/>
              <a:t>Consistently provision resources in multiple environments</a:t>
            </a:r>
          </a:p>
          <a:p>
            <a:pPr algn="l"/>
            <a:endParaRPr lang="en-US" sz="1200" dirty="0"/>
          </a:p>
          <a:p>
            <a:endParaRPr lang="en-US" dirty="0"/>
          </a:p>
          <a:p>
            <a:pPr algn="l"/>
            <a:endParaRPr lang="en-US" sz="1200" dirty="0"/>
          </a:p>
          <a:p>
            <a:pPr marL="0" lvl="0" indent="0">
              <a:buFont typeface="Arial" panose="020B0604020202020204" pitchFamily="34" charset="0"/>
              <a:buNone/>
            </a:pPr>
            <a:endParaRPr lang="en-US" baseline="0" dirty="0"/>
          </a:p>
        </p:txBody>
      </p:sp>
    </p:spTree>
    <p:extLst>
      <p:ext uri="{BB962C8B-B14F-4D97-AF65-F5344CB8AC3E}">
        <p14:creationId xmlns:p14="http://schemas.microsoft.com/office/powerpoint/2010/main" val="2920325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2F35B55C-3397-4CDF-9675-3B63CC60D0A1}"/>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4FEF3ED5-07DB-49A3-814D-04C1164702E2}"/>
              </a:ext>
            </a:extLst>
          </p:cNvPr>
          <p:cNvSpPr>
            <a:spLocks noGrp="1"/>
          </p:cNvSpPr>
          <p:nvPr>
            <p:ph type="body" idx="1"/>
          </p:nvPr>
        </p:nvSpPr>
        <p:spPr/>
        <p:txBody>
          <a:bodyPr/>
          <a:lstStyle/>
          <a:p>
            <a:r>
              <a:rPr lang="en-US" dirty="0"/>
              <a:t>When you invoke a Lambda function, you provide some information. At a minimum, you need the function name, the function’s ARN, or the function’s partial ARN. If you are invoking a specific version number, qualify the ARN with the version prefix. Other parameters you can invoke the function with include:</a:t>
            </a:r>
          </a:p>
          <a:p>
            <a:endParaRPr lang="en-US" dirty="0"/>
          </a:p>
          <a:p>
            <a:pPr marL="171450" indent="-171450">
              <a:buFont typeface="Arial" panose="020B0604020202020204" pitchFamily="34" charset="0"/>
              <a:buChar char="•"/>
            </a:pPr>
            <a:r>
              <a:rPr lang="en-US" b="1" dirty="0">
                <a:latin typeface="Lucida Console" panose="020B0609040504020204" pitchFamily="49" charset="0"/>
              </a:rPr>
              <a:t>invocation-type</a:t>
            </a:r>
            <a:r>
              <a:rPr lang="en-US" dirty="0"/>
              <a:t> – Specifies how your function should run.</a:t>
            </a:r>
          </a:p>
          <a:p>
            <a:pPr marL="628650" lvl="1" indent="-171450">
              <a:buFont typeface="Arial" panose="020B0604020202020204" pitchFamily="34" charset="0"/>
              <a:buChar char="•"/>
            </a:pPr>
            <a:r>
              <a:rPr lang="en-US" b="1" dirty="0">
                <a:latin typeface="Lucida Console" panose="020B0609040504020204" pitchFamily="49" charset="0"/>
              </a:rPr>
              <a:t>Event</a:t>
            </a:r>
            <a:r>
              <a:rPr lang="en-US" dirty="0"/>
              <a:t>: Asynchronous</a:t>
            </a:r>
          </a:p>
          <a:p>
            <a:pPr marL="628650" lvl="1" indent="-171450">
              <a:buFont typeface="Arial" panose="020B0604020202020204" pitchFamily="34" charset="0"/>
              <a:buChar char="•"/>
            </a:pPr>
            <a:r>
              <a:rPr lang="en-US" b="1" dirty="0" err="1">
                <a:latin typeface="Lucida Console" panose="020B0609040504020204" pitchFamily="49" charset="0"/>
              </a:rPr>
              <a:t>RequestResponse</a:t>
            </a:r>
            <a:r>
              <a:rPr lang="en-US" dirty="0"/>
              <a:t>: (default invocation) Synchronous</a:t>
            </a:r>
          </a:p>
          <a:p>
            <a:pPr marL="628650" lvl="1" indent="-171450">
              <a:buFont typeface="Arial" panose="020B0604020202020204" pitchFamily="34" charset="0"/>
              <a:buChar char="•"/>
            </a:pPr>
            <a:r>
              <a:rPr lang="en-US" b="1" dirty="0" err="1">
                <a:latin typeface="Lucida Console" panose="020B0609040504020204" pitchFamily="49" charset="0"/>
              </a:rPr>
              <a:t>DryRun</a:t>
            </a:r>
            <a:r>
              <a:rPr lang="en-US" dirty="0"/>
              <a:t>: Do not run the function but perform some checks, such as checking if the caller has permissions and if the inputs are valid.</a:t>
            </a:r>
            <a:br>
              <a:rPr lang="en-US" dirty="0"/>
            </a:br>
            <a:endParaRPr lang="en-US" dirty="0"/>
          </a:p>
          <a:p>
            <a:pPr marL="171450" indent="-171450">
              <a:buFont typeface="Arial" panose="020B0604020202020204" pitchFamily="34" charset="0"/>
              <a:buChar char="•"/>
            </a:pPr>
            <a:r>
              <a:rPr lang="en-US" dirty="0">
                <a:latin typeface="Lucida Console" panose="020B0609040504020204" pitchFamily="49" charset="0"/>
              </a:rPr>
              <a:t>l</a:t>
            </a:r>
            <a:r>
              <a:rPr lang="en-US" b="1" dirty="0">
                <a:latin typeface="Lucida Console" panose="020B0609040504020204" pitchFamily="49" charset="0"/>
              </a:rPr>
              <a:t>og-type</a:t>
            </a:r>
            <a:r>
              <a:rPr lang="en-US" b="1" dirty="0"/>
              <a:t> </a:t>
            </a:r>
            <a:r>
              <a:rPr lang="en-US" dirty="0"/>
              <a:t>– If the invocation type is </a:t>
            </a:r>
            <a:r>
              <a:rPr lang="en-US" dirty="0" err="1">
                <a:latin typeface="Lucida Console" panose="020B0609040504020204" pitchFamily="49" charset="0"/>
              </a:rPr>
              <a:t>RequestResponse</a:t>
            </a:r>
            <a:r>
              <a:rPr lang="en-US" dirty="0"/>
              <a:t>, set to Tail to include the execution log in the response. This populates the </a:t>
            </a:r>
            <a:r>
              <a:rPr lang="en-US" dirty="0">
                <a:latin typeface="Lucida Console" panose="020B0609040504020204" pitchFamily="49" charset="0"/>
              </a:rPr>
              <a:t>x-</a:t>
            </a:r>
            <a:r>
              <a:rPr lang="en-US" dirty="0" err="1">
                <a:latin typeface="Lucida Console" panose="020B0609040504020204" pitchFamily="49" charset="0"/>
              </a:rPr>
              <a:t>amz</a:t>
            </a:r>
            <a:r>
              <a:rPr lang="en-US" dirty="0">
                <a:latin typeface="Lucida Console" panose="020B0609040504020204" pitchFamily="49" charset="0"/>
              </a:rPr>
              <a:t>-log-result</a:t>
            </a:r>
            <a:r>
              <a:rPr lang="en-US" dirty="0"/>
              <a:t> header with log data from your function.</a:t>
            </a:r>
            <a:br>
              <a:rPr lang="en-US" dirty="0"/>
            </a:br>
            <a:endParaRPr lang="en-US" dirty="0"/>
          </a:p>
          <a:p>
            <a:pPr marL="171450" indent="-171450">
              <a:buFont typeface="Arial" panose="020B0604020202020204" pitchFamily="34" charset="0"/>
              <a:buChar char="•"/>
            </a:pPr>
            <a:r>
              <a:rPr lang="en-US" b="1" dirty="0">
                <a:latin typeface="Lucida Console" panose="020B0609040504020204" pitchFamily="49" charset="0"/>
              </a:rPr>
              <a:t>client-context</a:t>
            </a:r>
            <a:r>
              <a:rPr lang="en-US" dirty="0"/>
              <a:t> – In a JSON format, pass client-specific information that you can then process through the context variable.</a:t>
            </a:r>
            <a:br>
              <a:rPr lang="en-US" dirty="0"/>
            </a:br>
            <a:endParaRPr lang="en-US" dirty="0"/>
          </a:p>
          <a:p>
            <a:pPr marL="171450" indent="-171450">
              <a:buFont typeface="Arial" panose="020B0604020202020204" pitchFamily="34" charset="0"/>
              <a:buChar char="•"/>
            </a:pPr>
            <a:r>
              <a:rPr lang="en-US" b="1" dirty="0">
                <a:latin typeface="Lucida Console" panose="020B0609040504020204" pitchFamily="49" charset="0"/>
              </a:rPr>
              <a:t>Payload</a:t>
            </a:r>
            <a:r>
              <a:rPr lang="en-US" dirty="0"/>
              <a:t> – A JSON input to the function, for example: </a:t>
            </a:r>
            <a:r>
              <a:rPr lang="en-US" dirty="0">
                <a:solidFill>
                  <a:schemeClr val="dk1"/>
                </a:solidFill>
                <a:latin typeface="Lucida Console" panose="020B0609040504020204" pitchFamily="49" charset="0"/>
              </a:rPr>
              <a:t>{"</a:t>
            </a:r>
            <a:r>
              <a:rPr lang="en-US" dirty="0" err="1">
                <a:solidFill>
                  <a:schemeClr val="dk1"/>
                </a:solidFill>
                <a:latin typeface="Lucida Console" panose="020B0609040504020204" pitchFamily="49" charset="0"/>
              </a:rPr>
              <a:t>UserId</a:t>
            </a:r>
            <a:r>
              <a:rPr lang="en-US" dirty="0">
                <a:solidFill>
                  <a:schemeClr val="dk1"/>
                </a:solidFill>
                <a:latin typeface="Lucida Console" panose="020B0609040504020204" pitchFamily="49" charset="0"/>
              </a:rPr>
              <a:t>": "newbie", "</a:t>
            </a:r>
            <a:r>
              <a:rPr lang="en-US" dirty="0" err="1">
                <a:solidFill>
                  <a:schemeClr val="dk1"/>
                </a:solidFill>
                <a:latin typeface="Lucida Console" panose="020B0609040504020204" pitchFamily="49" charset="0"/>
              </a:rPr>
              <a:t>NoteId</a:t>
            </a:r>
            <a:r>
              <a:rPr lang="en-US" dirty="0">
                <a:solidFill>
                  <a:schemeClr val="dk1"/>
                </a:solidFill>
                <a:latin typeface="Lucida Console" panose="020B0609040504020204" pitchFamily="49" charset="0"/>
              </a:rPr>
              <a:t>": "2", "</a:t>
            </a:r>
            <a:r>
              <a:rPr lang="en-US" dirty="0" err="1">
                <a:latin typeface="Lucida Console" panose="020B0609040504020204" pitchFamily="49" charset="0"/>
              </a:rPr>
              <a:t>v</a:t>
            </a:r>
            <a:r>
              <a:rPr lang="en-US" dirty="0" err="1">
                <a:solidFill>
                  <a:schemeClr val="dk1"/>
                </a:solidFill>
                <a:latin typeface="Lucida Console" panose="020B0609040504020204" pitchFamily="49" charset="0"/>
              </a:rPr>
              <a:t>oiceId</a:t>
            </a:r>
            <a:r>
              <a:rPr lang="en-US" dirty="0">
                <a:solidFill>
                  <a:schemeClr val="dk1"/>
                </a:solidFill>
                <a:latin typeface="Lucida Console" panose="020B0609040504020204" pitchFamily="49" charset="0"/>
              </a:rPr>
              <a:t>": "Joey"}.</a:t>
            </a:r>
            <a:br>
              <a:rPr lang="en-US" dirty="0">
                <a:solidFill>
                  <a:schemeClr val="dk1"/>
                </a:solidFill>
                <a:latin typeface="Lucida Console" panose="020B0609040504020204" pitchFamily="49" charset="0"/>
              </a:rPr>
            </a:br>
            <a:endParaRPr lang="en-US" dirty="0"/>
          </a:p>
          <a:p>
            <a:pPr marL="171450" lvl="0" indent="-171450">
              <a:buFont typeface="Arial" panose="020B0604020202020204" pitchFamily="34" charset="0"/>
              <a:buChar char="•"/>
              <a:defRPr/>
            </a:pPr>
            <a:r>
              <a:rPr lang="en-US" b="1" dirty="0">
                <a:latin typeface="Lucida Console" panose="020B0609040504020204" pitchFamily="49" charset="0"/>
              </a:rPr>
              <a:t>Qualifier</a:t>
            </a:r>
            <a:r>
              <a:rPr lang="en-US" dirty="0"/>
              <a:t> – Invoke a specific version of the Lambda function using the version number, or alias. To invoke the most current version of the Lambda function, qualify the functions ARN with $LATEST, or keep the ARN unqualified. For example, in this function qualified ARN, </a:t>
            </a:r>
            <a:r>
              <a:rPr lang="en-US" dirty="0">
                <a:latin typeface="Lucida Console" panose="020B0609040504020204" pitchFamily="49" charset="0"/>
              </a:rPr>
              <a:t>arn:aws:lambda:aws-region:acct-id:function:dictate-function:42</a:t>
            </a:r>
            <a:r>
              <a:rPr lang="en-US" dirty="0"/>
              <a:t>, dictate-function is the function name, and 42 is version number qualifier.</a:t>
            </a:r>
          </a:p>
          <a:p>
            <a:pPr marL="171450" indent="-171450">
              <a:buFont typeface="Arial" panose="020B0604020202020204" pitchFamily="34" charset="0"/>
              <a:buChar char="•"/>
            </a:pPr>
            <a:r>
              <a:rPr lang="en-US" b="1" dirty="0" err="1">
                <a:latin typeface="Lucida Console" panose="020B0609040504020204" pitchFamily="49" charset="0"/>
              </a:rPr>
              <a:t>Outfile</a:t>
            </a:r>
            <a:r>
              <a:rPr lang="en-US" dirty="0"/>
              <a:t> – File name where the output content will be saved.</a:t>
            </a:r>
          </a:p>
          <a:p>
            <a:endParaRPr lang="en-US" dirty="0"/>
          </a:p>
        </p:txBody>
      </p:sp>
    </p:spTree>
    <p:extLst>
      <p:ext uri="{BB962C8B-B14F-4D97-AF65-F5344CB8AC3E}">
        <p14:creationId xmlns:p14="http://schemas.microsoft.com/office/powerpoint/2010/main" val="3766708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050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Invoking a function can cause two</a:t>
            </a:r>
            <a:r>
              <a:rPr lang="en-US" baseline="0" dirty="0"/>
              <a:t> types of errors:</a:t>
            </a:r>
          </a:p>
          <a:p>
            <a:pPr marL="171450" indent="-171450">
              <a:buFont typeface="Arial" panose="020B0604020202020204" pitchFamily="34" charset="0"/>
              <a:buChar char="•"/>
            </a:pPr>
            <a:r>
              <a:rPr lang="en-US" i="1" baseline="0" dirty="0"/>
              <a:t>Invocation errors </a:t>
            </a:r>
            <a:r>
              <a:rPr lang="en-US" baseline="0" dirty="0"/>
              <a:t>are caused when an </a:t>
            </a:r>
            <a:r>
              <a:rPr lang="en-US" dirty="0"/>
              <a:t>invocation request is rejected before your function receives it.</a:t>
            </a:r>
          </a:p>
          <a:p>
            <a:pPr marL="171450" indent="-171450">
              <a:buFont typeface="Arial" panose="020B0604020202020204" pitchFamily="34" charset="0"/>
              <a:buChar char="•"/>
            </a:pPr>
            <a:r>
              <a:rPr lang="en-US" i="1" dirty="0"/>
              <a:t>Function errors </a:t>
            </a:r>
            <a:r>
              <a:rPr lang="en-US" dirty="0"/>
              <a:t>are caused </a:t>
            </a:r>
            <a:r>
              <a:rPr lang="en-US" baseline="0" dirty="0"/>
              <a:t>by the function code or the runtime. </a:t>
            </a:r>
            <a:endParaRPr lang="en-US" dirty="0"/>
          </a:p>
          <a:p>
            <a:endParaRPr lang="en-US" dirty="0"/>
          </a:p>
          <a:p>
            <a:r>
              <a:rPr lang="en-US" dirty="0"/>
              <a:t>To avoid errors</a:t>
            </a:r>
            <a:r>
              <a:rPr lang="en-US" baseline="0" dirty="0"/>
              <a:t> because of the </a:t>
            </a:r>
            <a:r>
              <a:rPr lang="en-US" dirty="0"/>
              <a:t>account’s 1,000 concurrent run limit</a:t>
            </a:r>
            <a:r>
              <a:rPr lang="en-US" baseline="0" dirty="0"/>
              <a:t> and to </a:t>
            </a:r>
            <a:r>
              <a:rPr lang="en-US" dirty="0"/>
              <a:t>minimize throttling,</a:t>
            </a:r>
            <a:r>
              <a:rPr lang="en-US" baseline="0" dirty="0"/>
              <a:t> you can </a:t>
            </a:r>
            <a:r>
              <a:rPr lang="en-US" dirty="0"/>
              <a:t>reserve</a:t>
            </a:r>
            <a:r>
              <a:rPr lang="en-US" baseline="0" dirty="0"/>
              <a:t> </a:t>
            </a:r>
            <a:r>
              <a:rPr lang="en-US" dirty="0"/>
              <a:t>part of that</a:t>
            </a:r>
            <a:r>
              <a:rPr lang="en-US" baseline="0" dirty="0"/>
              <a:t> concurrency for your Lambda</a:t>
            </a:r>
            <a:r>
              <a:rPr lang="en-US" dirty="0"/>
              <a:t>.</a:t>
            </a:r>
          </a:p>
          <a:p>
            <a:endParaRPr lang="en-US" dirty="0"/>
          </a:p>
          <a:p>
            <a:r>
              <a:rPr lang="en-US" dirty="0"/>
              <a:t>If your system depends on retries,</a:t>
            </a:r>
            <a:r>
              <a:rPr lang="en-US" baseline="0" dirty="0"/>
              <a:t> make sure that your code is </a:t>
            </a:r>
            <a:r>
              <a:rPr lang="en-US" dirty="0"/>
              <a:t>idempotent. This me</a:t>
            </a:r>
            <a:r>
              <a:rPr lang="en-US" baseline="0" dirty="0"/>
              <a:t>ans that it can be retried multiple times </a:t>
            </a:r>
            <a:r>
              <a:rPr lang="en-US" dirty="0"/>
              <a:t>without causing duplicate transactions or other unwanted side effects.</a:t>
            </a:r>
          </a:p>
        </p:txBody>
      </p:sp>
    </p:spTree>
    <p:extLst>
      <p:ext uri="{BB962C8B-B14F-4D97-AF65-F5344CB8AC3E}">
        <p14:creationId xmlns:p14="http://schemas.microsoft.com/office/powerpoint/2010/main" val="1780170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7346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65BD3724-A335-4008-939B-4690595EAABD}"/>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CF421A33-33FB-48D7-B833-74B1B50ACF33}"/>
              </a:ext>
            </a:extLst>
          </p:cNvPr>
          <p:cNvSpPr>
            <a:spLocks noGrp="1"/>
          </p:cNvSpPr>
          <p:nvPr>
            <p:ph type="body" idx="1"/>
          </p:nvPr>
        </p:nvSpPr>
        <p:spPr/>
        <p:txBody>
          <a:bodyPr/>
          <a:lstStyle/>
          <a:p>
            <a:r>
              <a:rPr lang="en-US" dirty="0"/>
              <a:t>Lambda supports two types of deployment packages: container images and .zip file archives.</a:t>
            </a:r>
          </a:p>
          <a:p>
            <a:endParaRPr lang="en-US" b="1" dirty="0"/>
          </a:p>
          <a:p>
            <a:r>
              <a:rPr lang="en-US" b="1" dirty="0"/>
              <a:t>Control the dependencies in your function's deployment package</a:t>
            </a:r>
          </a:p>
          <a:p>
            <a:r>
              <a:rPr lang="en-US" dirty="0"/>
              <a:t>The AWS Lambda runtime environment contains a number of libraries, such as the AWS SDK for the Node.js and Python runtimes. For more information, see “Lambda runtimes” in the </a:t>
            </a:r>
            <a:r>
              <a:rPr lang="en-US" i="1" dirty="0"/>
              <a:t>AWS Lambda Developer Guide </a:t>
            </a:r>
            <a:r>
              <a:rPr lang="en-US" dirty="0"/>
              <a:t>(</a:t>
            </a:r>
            <a:r>
              <a:rPr lang="en-US" dirty="0">
                <a:hlinkClick r:id="rId3"/>
              </a:rPr>
              <a:t>https://docs.aws.amazon.com/lambda/latest/dg/lambda-runtimes.html</a:t>
            </a:r>
            <a:r>
              <a:rPr lang="en-US" dirty="0"/>
              <a:t>). </a:t>
            </a:r>
          </a:p>
          <a:p>
            <a:endParaRPr lang="en-US" dirty="0"/>
          </a:p>
          <a:p>
            <a:r>
              <a:rPr lang="en-US" dirty="0"/>
              <a:t>To enable the latest set of features and security updates, Lambda will periodically update these libraries. These updates may introduce subtle changes to the behavior of your Lambda function. To have full control of the dependencies that your function uses, package all of your dependencies with your deployment package. </a:t>
            </a:r>
          </a:p>
          <a:p>
            <a:pPr lvl="0"/>
            <a:endParaRPr lang="en-US" b="1" dirty="0"/>
          </a:p>
          <a:p>
            <a:pPr lvl="0"/>
            <a:r>
              <a:rPr lang="en-US" b="1" dirty="0"/>
              <a:t>Minimize your deployment package size to its runtime </a:t>
            </a:r>
            <a:r>
              <a:rPr lang="en-US" b="1" dirty="0">
                <a:solidFill>
                  <a:srgbClr val="000000"/>
                </a:solidFill>
              </a:rPr>
              <a:t>necessities</a:t>
            </a:r>
            <a:endParaRPr lang="en-US" b="1" dirty="0">
              <a:solidFill>
                <a:srgbClr val="000000"/>
              </a:solidFill>
              <a:latin typeface="Calibri" panose="020F0502020204030204" pitchFamily="34" charset="0"/>
            </a:endParaRPr>
          </a:p>
          <a:p>
            <a:pPr lvl="0"/>
            <a:r>
              <a:rPr lang="en-US" dirty="0"/>
              <a:t>Minimizing your deployment package size </a:t>
            </a:r>
            <a:r>
              <a:rPr lang="en-US" dirty="0">
                <a:solidFill>
                  <a:srgbClr val="000000"/>
                </a:solidFill>
              </a:rPr>
              <a:t>reduces</a:t>
            </a:r>
            <a:r>
              <a:rPr lang="en-US" dirty="0"/>
              <a:t> the amount of time that it takes for your deployment package to be downloaded and unpacked ahead of invocation. For functions authored in Java or .NET Core, avoid uploading the entire AWS SDK library as part of your deployment package. Instead, selectively depend on the </a:t>
            </a:r>
            <a:r>
              <a:rPr lang="en-US" dirty="0">
                <a:solidFill>
                  <a:srgbClr val="000000"/>
                </a:solidFill>
              </a:rPr>
              <a:t>modules that</a:t>
            </a:r>
            <a:r>
              <a:rPr lang="en-US" dirty="0"/>
              <a:t> </a:t>
            </a:r>
            <a:r>
              <a:rPr lang="en-US" dirty="0">
                <a:solidFill>
                  <a:srgbClr val="000000"/>
                </a:solidFill>
              </a:rPr>
              <a:t>pick</a:t>
            </a:r>
            <a:r>
              <a:rPr lang="en-US" dirty="0"/>
              <a:t> up components of the SDK that you need. E</a:t>
            </a:r>
            <a:r>
              <a:rPr lang="en-US" dirty="0">
                <a:solidFill>
                  <a:srgbClr val="000000"/>
                </a:solidFill>
              </a:rPr>
              <a:t>xamples are</a:t>
            </a:r>
            <a:r>
              <a:rPr lang="en-US" dirty="0"/>
              <a:t> </a:t>
            </a:r>
            <a:r>
              <a:rPr lang="en-US" dirty="0">
                <a:solidFill>
                  <a:srgbClr val="000000"/>
                </a:solidFill>
              </a:rPr>
              <a:t>DynamoDB</a:t>
            </a:r>
            <a:r>
              <a:rPr lang="en-US" dirty="0"/>
              <a:t>, </a:t>
            </a:r>
            <a:r>
              <a:rPr lang="en-US" dirty="0">
                <a:solidFill>
                  <a:srgbClr val="000000"/>
                </a:solidFill>
              </a:rPr>
              <a:t>Amazon S3 SDK modules, and</a:t>
            </a:r>
            <a:r>
              <a:rPr lang="en-US" dirty="0"/>
              <a:t> Lambda core libraries.</a:t>
            </a:r>
          </a:p>
          <a:p>
            <a:pPr lvl="0"/>
            <a:r>
              <a:rPr lang="en-US" dirty="0"/>
              <a:t> </a:t>
            </a:r>
          </a:p>
          <a:p>
            <a:pPr lvl="0"/>
            <a:r>
              <a:rPr lang="en-US" b="1" dirty="0"/>
              <a:t>Minimize the complexity of your </a:t>
            </a:r>
            <a:r>
              <a:rPr lang="en-US" b="1" dirty="0">
                <a:solidFill>
                  <a:srgbClr val="000000"/>
                </a:solidFill>
              </a:rPr>
              <a:t>dependencies</a:t>
            </a:r>
            <a:endParaRPr lang="en-US" b="1" dirty="0">
              <a:solidFill>
                <a:srgbClr val="000000"/>
              </a:solidFill>
              <a:latin typeface="Calibri" panose="020F0502020204030204" pitchFamily="34" charset="0"/>
            </a:endParaRPr>
          </a:p>
          <a:p>
            <a:pPr lvl="0"/>
            <a:r>
              <a:rPr lang="en-US" dirty="0"/>
              <a:t>Aim for simpler frameworks that load quickly on </a:t>
            </a:r>
            <a:r>
              <a:rPr lang="en-US" dirty="0">
                <a:solidFill>
                  <a:srgbClr val="000000"/>
                </a:solidFill>
              </a:rPr>
              <a:t>Execution Context startup</a:t>
            </a:r>
            <a:r>
              <a:rPr lang="en-US" dirty="0"/>
              <a:t>. For example, use </a:t>
            </a:r>
            <a:r>
              <a:rPr lang="en-US" dirty="0">
                <a:solidFill>
                  <a:srgbClr val="000000"/>
                </a:solidFill>
              </a:rPr>
              <a:t>simpler Java dependency injection</a:t>
            </a:r>
            <a:r>
              <a:rPr lang="en-US" dirty="0"/>
              <a:t> (</a:t>
            </a:r>
            <a:r>
              <a:rPr lang="en-US" dirty="0" err="1"/>
              <a:t>IoC</a:t>
            </a:r>
            <a:r>
              <a:rPr lang="en-US" dirty="0"/>
              <a:t>) frameworks such as Dagger or </a:t>
            </a:r>
            <a:r>
              <a:rPr lang="en-US" dirty="0" err="1">
                <a:solidFill>
                  <a:srgbClr val="000000"/>
                </a:solidFill>
              </a:rPr>
              <a:t>Guice</a:t>
            </a:r>
            <a:r>
              <a:rPr lang="en-US" dirty="0"/>
              <a:t>, over more complex ones, such as Spring Framework. </a:t>
            </a:r>
          </a:p>
        </p:txBody>
      </p:sp>
    </p:spTree>
    <p:extLst>
      <p:ext uri="{BB962C8B-B14F-4D97-AF65-F5344CB8AC3E}">
        <p14:creationId xmlns:p14="http://schemas.microsoft.com/office/powerpoint/2010/main" val="1462590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44CB3E1-931C-4FD4-9BA2-2A93101ED4D1}"/>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BC111B4F-EAE8-49BE-A5AF-C76F653746FB}"/>
              </a:ext>
            </a:extLst>
          </p:cNvPr>
          <p:cNvSpPr>
            <a:spLocks noGrp="1"/>
          </p:cNvSpPr>
          <p:nvPr>
            <p:ph type="body" idx="1"/>
          </p:nvPr>
        </p:nvSpPr>
        <p:spPr>
          <a:xfrm>
            <a:off x="777875" y="4840288"/>
            <a:ext cx="6216650" cy="3614780"/>
          </a:xfrm>
        </p:spPr>
        <p:txBody>
          <a:bodyPr/>
          <a:lstStyle/>
          <a:p>
            <a:r>
              <a:rPr lang="en-US" b="1" dirty="0"/>
              <a:t>Node.js, Ruby, and Python</a:t>
            </a:r>
            <a:r>
              <a:rPr lang="en-US" dirty="0"/>
              <a:t> </a:t>
            </a:r>
          </a:p>
          <a:p>
            <a:r>
              <a:rPr lang="en-US" dirty="0">
                <a:solidFill>
                  <a:srgbClr val="000000"/>
                </a:solidFill>
              </a:rPr>
              <a:t>To create a Lambda function,</a:t>
            </a:r>
            <a:r>
              <a:rPr lang="en-US" dirty="0"/>
              <a:t> you first create a Lambda function deployment package, a .zip archive file that consists of your code and any dependencies. Also, set the appropriate security permissions for the zip package. </a:t>
            </a:r>
          </a:p>
          <a:p>
            <a:endParaRPr lang="en-US" dirty="0"/>
          </a:p>
          <a:p>
            <a:r>
              <a:rPr lang="en-US" dirty="0"/>
              <a:t>Zip the directory </a:t>
            </a:r>
            <a:r>
              <a:rPr lang="en-US" i="1" dirty="0"/>
              <a:t>content</a:t>
            </a:r>
            <a:r>
              <a:rPr lang="en-US" dirty="0"/>
              <a:t> contained in the directory, not the directory itself. The contents of the .zip file are available as the current working directory of the Lambda function. For example: </a:t>
            </a:r>
            <a:r>
              <a:rPr lang="en-US" i="1" dirty="0"/>
              <a:t>/project-</a:t>
            </a:r>
            <a:r>
              <a:rPr lang="en-US" i="1" dirty="0" err="1"/>
              <a:t>dir</a:t>
            </a:r>
            <a:r>
              <a:rPr lang="en-US" i="1" dirty="0"/>
              <a:t>/codefile.py/lib/</a:t>
            </a:r>
            <a:r>
              <a:rPr lang="en-US" i="1" dirty="0" err="1"/>
              <a:t>YourLibraries</a:t>
            </a:r>
            <a:r>
              <a:rPr lang="en-US" dirty="0"/>
              <a:t>. In this case, you zip the content contained in </a:t>
            </a:r>
            <a:r>
              <a:rPr lang="en-US" i="1" dirty="0"/>
              <a:t>/project-dir</a:t>
            </a:r>
            <a:r>
              <a:rPr lang="en-US" dirty="0"/>
              <a:t>.</a:t>
            </a:r>
          </a:p>
          <a:p>
            <a:endParaRPr lang="en-US" b="1" dirty="0"/>
          </a:p>
          <a:p>
            <a:r>
              <a:rPr lang="en-US" b="1" dirty="0"/>
              <a:t>Java</a:t>
            </a:r>
            <a:r>
              <a:rPr lang="en-US" dirty="0"/>
              <a:t> </a:t>
            </a:r>
          </a:p>
          <a:p>
            <a:r>
              <a:rPr lang="en-US" dirty="0"/>
              <a:t>You decide whether your deployment package is a .zip file or a standalone jar. You can use any build and packaging tool you are familiar with to create a deployment package.</a:t>
            </a:r>
          </a:p>
          <a:p>
            <a:endParaRPr lang="en-US" b="1" dirty="0"/>
          </a:p>
          <a:p>
            <a:r>
              <a:rPr lang="en-US" b="1" dirty="0"/>
              <a:t>C#</a:t>
            </a:r>
            <a:r>
              <a:rPr lang="en-US" dirty="0"/>
              <a:t> </a:t>
            </a:r>
          </a:p>
          <a:p>
            <a:r>
              <a:rPr lang="en-US" dirty="0"/>
              <a:t>A .NET Core Lambda deployment package is a .zip file of your function's compiled assembly along with all of its assembly dependencies. The package also contains the following:</a:t>
            </a:r>
          </a:p>
          <a:p>
            <a:pPr marL="171450" indent="-171450">
              <a:buFont typeface="Arial" panose="020B0604020202020204" pitchFamily="34" charset="0"/>
              <a:buChar char="•"/>
            </a:pPr>
            <a:r>
              <a:rPr lang="en-US" i="1" dirty="0" err="1"/>
              <a:t>proj</a:t>
            </a:r>
            <a:r>
              <a:rPr lang="en-US" dirty="0" err="1"/>
              <a:t>.deps.json</a:t>
            </a:r>
            <a:r>
              <a:rPr lang="en-US" dirty="0"/>
              <a:t> file, which signals to the .NET Core runtime all of your function's dependencies</a:t>
            </a:r>
          </a:p>
          <a:p>
            <a:pPr marL="171450" indent="-171450">
              <a:buFont typeface="Arial" panose="020B0604020202020204" pitchFamily="34" charset="0"/>
              <a:buChar char="•"/>
            </a:pPr>
            <a:r>
              <a:rPr lang="en-US" i="1" dirty="0" err="1"/>
              <a:t>proj</a:t>
            </a:r>
            <a:r>
              <a:rPr lang="en-US" dirty="0" err="1"/>
              <a:t>.runtimeconfig.json</a:t>
            </a:r>
            <a:r>
              <a:rPr lang="en-US" dirty="0"/>
              <a:t> file, which is used to configure the .NET Core runtime</a:t>
            </a:r>
          </a:p>
          <a:p>
            <a:br>
              <a:rPr lang="en-US" dirty="0">
                <a:solidFill>
                  <a:srgbClr val="000000"/>
                </a:solidFill>
              </a:rPr>
            </a:br>
            <a:r>
              <a:rPr lang="en-US" dirty="0">
                <a:solidFill>
                  <a:srgbClr val="000000"/>
                </a:solidFill>
              </a:rPr>
              <a:t>The</a:t>
            </a:r>
            <a:r>
              <a:rPr lang="en-US" dirty="0"/>
              <a:t> .NET </a:t>
            </a:r>
            <a:r>
              <a:rPr lang="en-US" dirty="0">
                <a:latin typeface="Lucida Console" panose="020B0609040504020204" pitchFamily="49" charset="0"/>
              </a:rPr>
              <a:t>publish</a:t>
            </a:r>
            <a:r>
              <a:rPr lang="en-US" dirty="0"/>
              <a:t> command can create a </a:t>
            </a:r>
            <a:r>
              <a:rPr lang="en-US" dirty="0">
                <a:solidFill>
                  <a:srgbClr val="000000"/>
                </a:solidFill>
              </a:rPr>
              <a:t>folder</a:t>
            </a:r>
            <a:r>
              <a:rPr lang="en-US" dirty="0"/>
              <a:t> with all of these files. However, the </a:t>
            </a:r>
            <a:r>
              <a:rPr lang="en-US" i="1" dirty="0" err="1"/>
              <a:t>proj</a:t>
            </a:r>
            <a:r>
              <a:rPr lang="en-US" dirty="0" err="1"/>
              <a:t>.runtimeconfig.json</a:t>
            </a:r>
            <a:r>
              <a:rPr lang="en-US" dirty="0"/>
              <a:t> </a:t>
            </a:r>
            <a:r>
              <a:rPr lang="en-US" dirty="0">
                <a:solidFill>
                  <a:srgbClr val="000000"/>
                </a:solidFill>
              </a:rPr>
              <a:t>is</a:t>
            </a:r>
            <a:r>
              <a:rPr lang="en-US" dirty="0"/>
              <a:t> not </a:t>
            </a:r>
            <a:r>
              <a:rPr lang="en-US" dirty="0">
                <a:solidFill>
                  <a:srgbClr val="000000"/>
                </a:solidFill>
              </a:rPr>
              <a:t>included</a:t>
            </a:r>
            <a:r>
              <a:rPr lang="en-US" dirty="0"/>
              <a:t> by default because a Lambda project is typically configured to be a class </a:t>
            </a:r>
            <a:r>
              <a:rPr lang="en-US" dirty="0">
                <a:solidFill>
                  <a:srgbClr val="000000"/>
                </a:solidFill>
              </a:rPr>
              <a:t>library</a:t>
            </a:r>
            <a:r>
              <a:rPr lang="en-US" dirty="0"/>
              <a:t>. To force the </a:t>
            </a:r>
            <a:r>
              <a:rPr lang="en-US" i="1" dirty="0" err="1"/>
              <a:t>proj</a:t>
            </a:r>
            <a:r>
              <a:rPr lang="en-US" dirty="0" err="1"/>
              <a:t>.runtimeconfig.json</a:t>
            </a:r>
            <a:r>
              <a:rPr lang="en-US" dirty="0"/>
              <a:t> to be written as part of the publish process, pass in the following command line argument to the </a:t>
            </a:r>
            <a:r>
              <a:rPr lang="en-US" dirty="0">
                <a:latin typeface="Lucida Console" panose="020B0609040504020204" pitchFamily="49" charset="0"/>
              </a:rPr>
              <a:t>publish</a:t>
            </a:r>
            <a:r>
              <a:rPr lang="en-US" dirty="0"/>
              <a:t> command:</a:t>
            </a:r>
          </a:p>
          <a:p>
            <a:r>
              <a:rPr lang="en-US" dirty="0">
                <a:latin typeface="Lucida Console" panose="020B0609040504020204" pitchFamily="49" charset="0"/>
              </a:rPr>
              <a:t>/</a:t>
            </a:r>
            <a:r>
              <a:rPr lang="en-US" dirty="0" err="1">
                <a:latin typeface="Lucida Console" panose="020B0609040504020204" pitchFamily="49" charset="0"/>
              </a:rPr>
              <a:t>p:GenerateRuntimeConfigurationFiles</a:t>
            </a:r>
            <a:r>
              <a:rPr lang="en-US" dirty="0">
                <a:latin typeface="Lucida Console" panose="020B0609040504020204" pitchFamily="49" charset="0"/>
              </a:rPr>
              <a:t>=true</a:t>
            </a:r>
          </a:p>
        </p:txBody>
      </p:sp>
    </p:spTree>
    <p:extLst>
      <p:ext uri="{BB962C8B-B14F-4D97-AF65-F5344CB8AC3E}">
        <p14:creationId xmlns:p14="http://schemas.microsoft.com/office/powerpoint/2010/main" val="2880379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B35F0C6-A6F2-4351-BB58-589BD84E2B45}"/>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F8DB13B9-47B4-4A91-9426-39211A3C1031}"/>
              </a:ext>
            </a:extLst>
          </p:cNvPr>
          <p:cNvSpPr>
            <a:spLocks noGrp="1"/>
          </p:cNvSpPr>
          <p:nvPr>
            <p:ph type="body" idx="1"/>
          </p:nvPr>
        </p:nvSpPr>
        <p:spPr/>
        <p:txBody>
          <a:bodyPr/>
          <a:lstStyle/>
          <a:p>
            <a:r>
              <a:rPr lang="en-US" dirty="0"/>
              <a:t>To create your container image, you can use any development tool that supports one of the following container image manifest formats: </a:t>
            </a:r>
          </a:p>
          <a:p>
            <a:pPr marL="171450" indent="-171450">
              <a:buFont typeface="Arial" panose="020B0604020202020204" pitchFamily="34" charset="0"/>
              <a:buChar char="•"/>
            </a:pPr>
            <a:r>
              <a:rPr lang="en-US" dirty="0"/>
              <a:t>Docker image manifest V2</a:t>
            </a:r>
          </a:p>
          <a:p>
            <a:pPr marL="171450" indent="-171450">
              <a:buFont typeface="Arial" panose="020B0604020202020204" pitchFamily="34" charset="0"/>
              <a:buChar char="•"/>
            </a:pPr>
            <a:r>
              <a:rPr lang="en-US" dirty="0"/>
              <a:t>Schema 2 (used with Docker version 1.10 and newer) </a:t>
            </a:r>
          </a:p>
          <a:p>
            <a:pPr marL="171450" indent="-171450">
              <a:buFont typeface="Arial" panose="020B0604020202020204" pitchFamily="34" charset="0"/>
              <a:buChar char="•"/>
            </a:pPr>
            <a:r>
              <a:rPr lang="en-US" dirty="0"/>
              <a:t>OCI specifications (v1.0.0 and later)</a:t>
            </a:r>
          </a:p>
          <a:p>
            <a:endParaRPr lang="en-US" dirty="0"/>
          </a:p>
          <a:p>
            <a:r>
              <a:rPr lang="en-US" dirty="0"/>
              <a:t>For example, you can use the Docker CLI to build, test, and deploy your container images. Base images are provided for all supported Lambda runtimes, and even custom runtimes such as images based on Alpine or Debian Linux. </a:t>
            </a:r>
          </a:p>
          <a:p>
            <a:endParaRPr lang="en-US" dirty="0"/>
          </a:p>
          <a:p>
            <a:r>
              <a:rPr lang="en-US" dirty="0"/>
              <a:t>To work with Lambda, these images must implement the Lambda Runtime API. To make it easier to build your own base images, AWS provides Lambda Runtime Interface Client when implementing the Runtime API for all supported runtimes. These implementations are available through native package </a:t>
            </a:r>
            <a:r>
              <a:rPr lang="en-US"/>
              <a:t>managers so </a:t>
            </a:r>
            <a:r>
              <a:rPr lang="en-US" dirty="0"/>
              <a:t>you can easily pick them up in your images. The implementations are shared with the community using an open source license.</a:t>
            </a:r>
          </a:p>
          <a:p>
            <a:endParaRPr lang="en-US" dirty="0"/>
          </a:p>
          <a:p>
            <a:r>
              <a:rPr lang="en-US" dirty="0"/>
              <a:t>Container images do not use layers. Instead, container images package the needed runtime, libraries, and other dependencies into the container image being built. </a:t>
            </a:r>
          </a:p>
          <a:p>
            <a:endParaRPr lang="en-US" dirty="0"/>
          </a:p>
        </p:txBody>
      </p:sp>
    </p:spTree>
    <p:extLst>
      <p:ext uri="{BB962C8B-B14F-4D97-AF65-F5344CB8AC3E}">
        <p14:creationId xmlns:p14="http://schemas.microsoft.com/office/powerpoint/2010/main" val="2917073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functions' </a:t>
            </a:r>
            <a:r>
              <a:rPr lang="en-US" i="1" dirty="0"/>
              <a:t>concurrency</a:t>
            </a:r>
            <a:r>
              <a:rPr lang="en-US" dirty="0"/>
              <a:t> is the number of instances that serve requests at a given time. A</a:t>
            </a:r>
            <a:r>
              <a:rPr lang="en-US" baseline="0" dirty="0"/>
              <a:t> s</a:t>
            </a:r>
            <a:r>
              <a:rPr lang="en-US" dirty="0"/>
              <a:t>udden increase in the number of instances needed to fulfill the requested number of running functions is referred</a:t>
            </a:r>
            <a:r>
              <a:rPr lang="en-US" baseline="0" dirty="0"/>
              <a:t> to as a </a:t>
            </a:r>
            <a:r>
              <a:rPr lang="en-US" i="1" baseline="0" dirty="0"/>
              <a:t>burst</a:t>
            </a:r>
            <a:r>
              <a:rPr lang="en-US" dirty="0"/>
              <a:t>.</a:t>
            </a:r>
          </a:p>
          <a:p>
            <a:endParaRPr lang="en-US" dirty="0"/>
          </a:p>
          <a:p>
            <a:r>
              <a:rPr lang="en-US" dirty="0"/>
              <a:t>For more information, </a:t>
            </a:r>
            <a:r>
              <a:rPr lang="en-US" baseline="0" dirty="0"/>
              <a:t>see “Lambda quotas” in the </a:t>
            </a:r>
            <a:r>
              <a:rPr lang="en-US" i="1" baseline="0" dirty="0"/>
              <a:t>AWS Lambda Developer Guide </a:t>
            </a:r>
            <a:r>
              <a:rPr lang="en-US" baseline="0" dirty="0"/>
              <a:t>(</a:t>
            </a:r>
            <a:r>
              <a:rPr lang="en-US" baseline="0" dirty="0">
                <a:hlinkClick r:id="rId3"/>
              </a:rPr>
              <a:t>https://docs.aws.amazon.com/lambda/latest/dg/gettingstarted-limits.html</a:t>
            </a:r>
            <a:r>
              <a:rPr lang="en-US" baseline="0" dirty="0"/>
              <a:t>).</a:t>
            </a:r>
            <a:endParaRPr lang="en-US" dirty="0"/>
          </a:p>
        </p:txBody>
      </p:sp>
    </p:spTree>
    <p:extLst>
      <p:ext uri="{BB962C8B-B14F-4D97-AF65-F5344CB8AC3E}">
        <p14:creationId xmlns:p14="http://schemas.microsoft.com/office/powerpoint/2010/main" val="26102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lesson explores the options available to manage less when it comes to computing.</a:t>
            </a:r>
          </a:p>
          <a:p>
            <a:endParaRPr lang="en-US" baseline="0" dirty="0"/>
          </a:p>
          <a:p>
            <a:r>
              <a:rPr lang="en-US" b="1" dirty="0"/>
              <a:t>Types of computing services</a:t>
            </a:r>
            <a:endParaRPr lang="en-US" b="1" baseline="0" dirty="0"/>
          </a:p>
          <a:p>
            <a:r>
              <a:rPr lang="en-US" dirty="0"/>
              <a:t>AWS provides three types of computing:</a:t>
            </a:r>
          </a:p>
          <a:p>
            <a:pPr marL="171450" indent="-171450">
              <a:buFont typeface="Arial" panose="020B0604020202020204" pitchFamily="34" charset="0"/>
              <a:buChar char="•"/>
            </a:pPr>
            <a:r>
              <a:rPr lang="en-US" b="1" dirty="0"/>
              <a:t>Instances</a:t>
            </a:r>
            <a:r>
              <a:rPr lang="en-US" dirty="0"/>
              <a:t> – This is the traditional way of thinking about infrastructure. Instances provide you with complete control of your computing resources. It allows access and customization at deep levels. </a:t>
            </a:r>
          </a:p>
          <a:p>
            <a:pPr marL="171450" indent="-171450">
              <a:buFont typeface="Arial" panose="020B0604020202020204" pitchFamily="34" charset="0"/>
              <a:buChar char="•"/>
            </a:pPr>
            <a:r>
              <a:rPr lang="en-US" b="1" dirty="0"/>
              <a:t>Containers</a:t>
            </a:r>
            <a:r>
              <a:rPr lang="en-US" dirty="0"/>
              <a:t> – This is one of the most crucial application types in the cloud. The container virtualization systems are smaller, portable, and easier to manage than complete virtual management systems.  </a:t>
            </a:r>
          </a:p>
          <a:p>
            <a:pPr marL="171450" indent="-171450">
              <a:buFont typeface="Arial" panose="020B0604020202020204" pitchFamily="34" charset="0"/>
              <a:buChar char="•"/>
            </a:pPr>
            <a:r>
              <a:rPr lang="en-US" b="1" dirty="0"/>
              <a:t>Serverless </a:t>
            </a:r>
            <a:r>
              <a:rPr lang="en-US" dirty="0"/>
              <a:t>– You do not have to provision servers to run the backend code or worry about the infrastructure model for applications.</a:t>
            </a:r>
            <a:r>
              <a:rPr lang="en-US" baseline="0" dirty="0"/>
              <a:t> </a:t>
            </a:r>
          </a:p>
          <a:p>
            <a:endParaRPr lang="en-US" baseline="0" dirty="0"/>
          </a:p>
          <a:p>
            <a:r>
              <a:rPr lang="en-US" b="1" dirty="0"/>
              <a:t>Amazon EC2</a:t>
            </a:r>
            <a:endParaRPr lang="en-US" b="1" baseline="0" dirty="0"/>
          </a:p>
          <a:p>
            <a:pPr lvl="0">
              <a:defRPr/>
            </a:pPr>
            <a:r>
              <a:rPr lang="en-US" baseline="0" dirty="0"/>
              <a:t>With Amazon Elastic </a:t>
            </a:r>
            <a:r>
              <a:rPr lang="en-US" dirty="0"/>
              <a:t>Compute Cloud </a:t>
            </a:r>
            <a:r>
              <a:rPr lang="en-US" baseline="0" dirty="0"/>
              <a:t>(Amazon EC2), you control instances of physical servers. This means that you </a:t>
            </a:r>
            <a:r>
              <a:rPr lang="en-US" dirty="0"/>
              <a:t>might</a:t>
            </a:r>
            <a:r>
              <a:rPr lang="en-US" baseline="0" dirty="0"/>
              <a:t> need load balancers to distribute the traffic to your instances. Depending on traffic and demand, you may also need to start or stop EC2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Amazon ECS and Amazon EKS</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Amazon Elastic Container Service (Amazon ECS) and Amazon Elastic Kubernetes Service (Amazon EKS) are container orchestration services managed by AWS. A container is a software package that includes your application’s code, configurations, and dependencies. Containers abstract the configuration from your application, which developers can use to create predictable environments that are isolated from other applications. On containers, you can deploy any code, from a complete application to a microservice. You can run Amazon ECS and Amazon EKS clusters on EC2 instances. A cluster is a logical unit grouping of tasks and services that use one or more containers. Amazon ECS and Amazon EKS coordinate these clusters </a:t>
            </a:r>
            <a:r>
              <a:rPr lang="en-US" dirty="0"/>
              <a:t>and manage the states of the </a:t>
            </a:r>
            <a:r>
              <a:rPr lang="en-US" baseline="0" dirty="0"/>
              <a:t>containers. The services ensure that containers have the resources they need. If one fails, the failure is detected, and another container can replace it.</a:t>
            </a:r>
          </a:p>
          <a:p>
            <a:endParaRPr lang="en-US" baseline="0" dirty="0"/>
          </a:p>
          <a:p>
            <a:r>
              <a:rPr lang="en-US" b="1" dirty="0"/>
              <a:t>AWS Lambda</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AWS Lambda is an event-driven compute service. A</a:t>
            </a:r>
            <a:r>
              <a:rPr lang="en-US" dirty="0"/>
              <a:t>n event is a signal that a system’s state has changed. The event invokes a</a:t>
            </a:r>
            <a:r>
              <a:rPr lang="en-US" baseline="0" dirty="0"/>
              <a:t> Lambda function to run. Lambda runs on demand. You don’t have to worry about the infrastructure the function runs on, the load balancing, or the scaling aspects of the function. </a:t>
            </a:r>
            <a:r>
              <a:rPr lang="en-US" dirty="0"/>
              <a:t>With Lambda, </a:t>
            </a:r>
            <a:r>
              <a:rPr lang="en-US" baseline="0" dirty="0"/>
              <a:t>you focus on the code and not the underlying infrastructure. As a result, you can quickly deliver and update your application. You write code for business logic, and AWS manages the infrastructure provisioning or configuration.  </a:t>
            </a:r>
          </a:p>
          <a:p>
            <a:endParaRPr lang="en-US" baseline="0" dirty="0"/>
          </a:p>
          <a:p>
            <a:r>
              <a:rPr lang="en-US" baseline="0" dirty="0"/>
              <a:t>You can use any of the AWS compute services to run your code, so choose the one that best fits your needs. This course uses AWS Lambda. </a:t>
            </a:r>
            <a:endParaRPr lang="en-US" dirty="0"/>
          </a:p>
        </p:txBody>
      </p:sp>
    </p:spTree>
    <p:extLst>
      <p:ext uri="{BB962C8B-B14F-4D97-AF65-F5344CB8AC3E}">
        <p14:creationId xmlns:p14="http://schemas.microsoft.com/office/powerpoint/2010/main" val="3879458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2024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C9B2E179-2FC8-4CD4-9122-91986917CCCE}"/>
              </a:ext>
            </a:extLst>
          </p:cNvPr>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lvl="0"/>
            <a:endParaRPr lang="en-US" dirty="0"/>
          </a:p>
        </p:txBody>
      </p:sp>
    </p:spTree>
    <p:extLst>
      <p:ext uri="{BB962C8B-B14F-4D97-AF65-F5344CB8AC3E}">
        <p14:creationId xmlns:p14="http://schemas.microsoft.com/office/powerpoint/2010/main" val="1020348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696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kern="1200" dirty="0">
                <a:solidFill>
                  <a:schemeClr val="tx1"/>
                </a:solidFill>
                <a:effectLst/>
              </a:rPr>
              <a:t>(True) </a:t>
            </a:r>
          </a:p>
          <a:p>
            <a:pPr marL="228600" lvl="0" indent="-228600">
              <a:buFont typeface="+mj-lt"/>
              <a:buAutoNum type="arabicPeriod"/>
            </a:pPr>
            <a:r>
              <a:rPr lang="en-US" kern="1200" dirty="0">
                <a:solidFill>
                  <a:schemeClr val="tx1"/>
                </a:solidFill>
                <a:effectLst/>
              </a:rPr>
              <a:t>(False) </a:t>
            </a:r>
            <a:r>
              <a:rPr lang="en-US" sz="1200" dirty="0">
                <a:ea typeface="Amazon Ember Light" panose="020B0403020204020204" pitchFamily="34" charset="0"/>
                <a:cs typeface="Amazon Ember Light" panose="020B0403020204020204" pitchFamily="34" charset="0"/>
              </a:rPr>
              <a:t>Your AWS Lambda function needs </a:t>
            </a:r>
            <a:r>
              <a:rPr lang="en-US" sz="1200" b="1" dirty="0">
                <a:ea typeface="Amazon Ember Light" panose="020B0403020204020204" pitchFamily="34" charset="0"/>
                <a:cs typeface="Amazon Ember Light" panose="020B0403020204020204" pitchFamily="34" charset="0"/>
              </a:rPr>
              <a:t>processing</a:t>
            </a:r>
            <a:r>
              <a:rPr lang="en-US" sz="1200" dirty="0">
                <a:ea typeface="Amazon Ember Light" panose="020B0403020204020204" pitchFamily="34" charset="0"/>
                <a:cs typeface="Amazon Ember Light" panose="020B0403020204020204" pitchFamily="34" charset="0"/>
              </a:rPr>
              <a:t> permissions to access other AWS resources in your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(False) In addition to the AWS Lambda c</a:t>
            </a:r>
            <a:r>
              <a:rPr lang="en-US" kern="1200" dirty="0">
                <a:solidFill>
                  <a:srgbClr val="000000"/>
                </a:solidFill>
                <a:effectLst/>
              </a:rPr>
              <a:t>onsole</a:t>
            </a:r>
            <a:r>
              <a:rPr lang="en-US" kern="1200" dirty="0">
                <a:solidFill>
                  <a:schemeClr val="tx1"/>
                </a:solidFill>
                <a:effectLst/>
              </a:rPr>
              <a:t>, you can use the AWS </a:t>
            </a:r>
            <a:r>
              <a:rPr lang="en-US" kern="1200" dirty="0">
                <a:solidFill>
                  <a:srgbClr val="000000"/>
                </a:solidFill>
                <a:effectLst/>
              </a:rPr>
              <a:t>CLI</a:t>
            </a:r>
            <a:r>
              <a:rPr lang="en-US" kern="1200" dirty="0">
                <a:solidFill>
                  <a:schemeClr val="tx1"/>
                </a:solidFill>
                <a:effectLst/>
              </a:rPr>
              <a:t>. </a:t>
            </a:r>
            <a:r>
              <a:rPr lang="en-US" dirty="0"/>
              <a:t>You can also interact with your custom code using AWS SDKs.</a:t>
            </a:r>
            <a:r>
              <a:rPr lang="en-US" baseline="0" dirty="0"/>
              <a:t> </a:t>
            </a:r>
            <a:r>
              <a:rPr lang="en-US" b="0" baseline="0" dirty="0"/>
              <a:t>Further, b</a:t>
            </a:r>
            <a:r>
              <a:rPr lang="en-US" b="0" dirty="0"/>
              <a:t>oth Eclipse and Visual Studio toolkits support the development of Lambda functions.</a:t>
            </a:r>
            <a:endParaRPr lang="en-US" kern="120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(True)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(True)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(True) </a:t>
            </a:r>
            <a:r>
              <a:rPr lang="en-US" dirty="0"/>
              <a:t>Although AWS Lambda’s programming model is stateless, your code can access stateful data by calling other web services, such as Amazon S3 or Amazon DynamoDB.</a:t>
            </a:r>
            <a:endParaRPr lang="en-US" kern="1200" dirty="0">
              <a:solidFill>
                <a:schemeClr val="tx1"/>
              </a:solidFill>
              <a:effectLst/>
            </a:endParaRPr>
          </a:p>
        </p:txBody>
      </p:sp>
    </p:spTree>
    <p:extLst>
      <p:ext uri="{BB962C8B-B14F-4D97-AF65-F5344CB8AC3E}">
        <p14:creationId xmlns:p14="http://schemas.microsoft.com/office/powerpoint/2010/main" val="1247539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9708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t>
            </a:r>
            <a:endParaRPr lang="en-US" b="1" dirty="0"/>
          </a:p>
          <a:p>
            <a:r>
              <a:rPr lang="en-US" b="1" dirty="0"/>
              <a:t>Lab objectives</a:t>
            </a:r>
            <a:br>
              <a:rPr lang="en-US" dirty="0"/>
            </a:br>
            <a:r>
              <a:rPr lang="en-US" dirty="0"/>
              <a:t>After completing this lab, you will be able to: </a:t>
            </a:r>
          </a:p>
          <a:p>
            <a:pPr marL="171450" indent="-171450">
              <a:buFont typeface="Arial" panose="020B0604020202020204" pitchFamily="34" charset="0"/>
              <a:buChar char="•"/>
            </a:pPr>
            <a:r>
              <a:rPr lang="en-US" dirty="0"/>
              <a:t>Create AWS Lambda functions and interact programmatically by using the AWS SDK and the AWS CLI.</a:t>
            </a:r>
          </a:p>
          <a:p>
            <a:pPr marL="171450" indent="-171450">
              <a:buFont typeface="Arial" panose="020B0604020202020204" pitchFamily="34" charset="0"/>
              <a:buChar char="•"/>
            </a:pPr>
            <a:r>
              <a:rPr lang="en-US" dirty="0"/>
              <a:t>Configure AWS Lambda functions to use environment variables and integrate with other services.</a:t>
            </a:r>
          </a:p>
          <a:p>
            <a:pPr marL="171450" indent="-171450">
              <a:buFont typeface="Arial" panose="020B0604020202020204" pitchFamily="34" charset="0"/>
              <a:buChar char="•"/>
            </a:pPr>
            <a:r>
              <a:rPr lang="en-US" dirty="0"/>
              <a:t>Generate Amazon S3 presigned URLs by using the AWS SDK and verify access to bucket objects.</a:t>
            </a:r>
          </a:p>
          <a:p>
            <a:pPr marL="171450" indent="-171450">
              <a:buFont typeface="Arial" panose="020B0604020202020204" pitchFamily="34" charset="0"/>
              <a:buChar char="•"/>
            </a:pPr>
            <a:r>
              <a:rPr lang="en-US" dirty="0"/>
              <a:t>Deploy the Lambda functions with .zip file archives, and test as needed.</a:t>
            </a:r>
          </a:p>
          <a:p>
            <a:pPr marL="171450" indent="-171450">
              <a:buFont typeface="Arial" panose="020B0604020202020204" pitchFamily="34" charset="0"/>
              <a:buChar char="•"/>
            </a:pPr>
            <a:r>
              <a:rPr lang="en-US" dirty="0"/>
              <a:t>Invoke Lambda functions with multiple invocation options from the AWS Management Console and AWS CLI.</a:t>
            </a:r>
          </a:p>
          <a:p>
            <a:endParaRPr lang="en-US" dirty="0"/>
          </a:p>
        </p:txBody>
      </p:sp>
    </p:spTree>
    <p:extLst>
      <p:ext uri="{BB962C8B-B14F-4D97-AF65-F5344CB8AC3E}">
        <p14:creationId xmlns:p14="http://schemas.microsoft.com/office/powerpoint/2010/main" val="1715480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0407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1385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84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Pricing model</a:t>
            </a:r>
          </a:p>
          <a:p>
            <a:r>
              <a:rPr lang="en-US" dirty="0"/>
              <a:t>The pricing model for Lambda means that you pay per invocation, run duration, and memory used. </a:t>
            </a:r>
          </a:p>
          <a:p>
            <a:endParaRPr lang="en-US" dirty="0"/>
          </a:p>
          <a:p>
            <a:r>
              <a:rPr lang="en-US" b="1" dirty="0"/>
              <a:t>Scalability and concurrency</a:t>
            </a:r>
          </a:p>
          <a:p>
            <a:r>
              <a:rPr lang="en-US" dirty="0"/>
              <a:t>For Amazon EC2, you can provision more instances and increase the size of AMI. </a:t>
            </a:r>
          </a:p>
          <a:p>
            <a:endParaRPr lang="en-US" dirty="0"/>
          </a:p>
          <a:p>
            <a:r>
              <a:rPr lang="en-US" dirty="0"/>
              <a:t>For Amazon EKS and Amazon ECS, you can do the following:</a:t>
            </a:r>
          </a:p>
          <a:p>
            <a:pPr marL="171450" indent="-171450">
              <a:buFont typeface="Arial" panose="020B0604020202020204" pitchFamily="34" charset="0"/>
              <a:buChar char="•"/>
            </a:pPr>
            <a:r>
              <a:rPr lang="en-US" dirty="0"/>
              <a:t>Increase instance size </a:t>
            </a:r>
          </a:p>
          <a:p>
            <a:pPr marL="171450" indent="-171450">
              <a:buFont typeface="Arial" panose="020B0604020202020204" pitchFamily="34" charset="0"/>
              <a:buChar char="•"/>
            </a:pPr>
            <a:r>
              <a:rPr lang="en-US" dirty="0"/>
              <a:t>Add more instances</a:t>
            </a:r>
          </a:p>
          <a:p>
            <a:pPr marL="171450" indent="-171450">
              <a:buFont typeface="Arial" panose="020B0604020202020204" pitchFamily="34" charset="0"/>
              <a:buChar char="•"/>
            </a:pPr>
            <a:r>
              <a:rPr lang="en-US" dirty="0"/>
              <a:t>Add more replicas</a:t>
            </a:r>
          </a:p>
          <a:p>
            <a:pPr marL="171450" indent="-171450">
              <a:buFont typeface="Arial" panose="020B0604020202020204" pitchFamily="34" charset="0"/>
              <a:buChar char="•"/>
            </a:pPr>
            <a:r>
              <a:rPr lang="en-US" dirty="0"/>
              <a:t>Configure load balancing </a:t>
            </a:r>
          </a:p>
          <a:p>
            <a:pPr marL="171450" indent="-171450">
              <a:buFont typeface="Arial" panose="020B0604020202020204" pitchFamily="34" charset="0"/>
              <a:buChar char="•"/>
            </a:pPr>
            <a:r>
              <a:rPr lang="en-US" dirty="0"/>
              <a:t>Configure auto scaling</a:t>
            </a:r>
          </a:p>
          <a:p>
            <a:endParaRPr lang="en-US" dirty="0"/>
          </a:p>
        </p:txBody>
      </p:sp>
    </p:spTree>
    <p:extLst>
      <p:ext uri="{BB962C8B-B14F-4D97-AF65-F5344CB8AC3E}">
        <p14:creationId xmlns:p14="http://schemas.microsoft.com/office/powerpoint/2010/main" val="241646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569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5AF64C37-E9F7-4A16-981E-7BE8BDEEC353}"/>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EFE12341-BB23-479B-9CD3-CB499985DA35}"/>
              </a:ext>
            </a:extLst>
          </p:cNvPr>
          <p:cNvSpPr>
            <a:spLocks noGrp="1"/>
          </p:cNvSpPr>
          <p:nvPr>
            <p:ph type="body" idx="1"/>
          </p:nvPr>
        </p:nvSpPr>
        <p:spPr/>
        <p:txBody>
          <a:bodyPr/>
          <a:lstStyle/>
          <a:p>
            <a:pPr lvl="0">
              <a:defRPr/>
            </a:pPr>
            <a:r>
              <a:rPr lang="en-US" dirty="0"/>
              <a:t>As data flows through your application, Lambda can run code in response to observable events. Lambda runs when it is triggered by an event. Because Lambda can connect to many AWS services, it can run your code in response to the following event sources:</a:t>
            </a:r>
          </a:p>
          <a:p>
            <a:pPr marL="171450" lvl="0" indent="-171450">
              <a:buFont typeface="Arial" panose="020B0604020202020204" pitchFamily="34" charset="0"/>
              <a:buChar char="•"/>
              <a:defRPr/>
            </a:pPr>
            <a:r>
              <a:rPr lang="en-US" b="1" dirty="0"/>
              <a:t>Events</a:t>
            </a:r>
            <a:r>
              <a:rPr lang="en-US" dirty="0"/>
              <a:t>, such as a new message in a log file, or changes to data in an Amazon S3 bucket or an Amazon DynamoDB table</a:t>
            </a:r>
          </a:p>
          <a:p>
            <a:pPr marL="171450" lvl="0" indent="-171450">
              <a:buFont typeface="Arial" panose="020B0604020202020204" pitchFamily="34" charset="0"/>
              <a:buChar char="•"/>
              <a:defRPr/>
            </a:pPr>
            <a:r>
              <a:rPr lang="en-US" b="1" dirty="0"/>
              <a:t>HTTP requests </a:t>
            </a:r>
            <a:r>
              <a:rPr lang="en-US" dirty="0"/>
              <a:t>using Amazon API Gateway</a:t>
            </a:r>
          </a:p>
          <a:p>
            <a:pPr marL="171450" lvl="0" indent="-171450">
              <a:buFont typeface="Arial" panose="020B0604020202020204" pitchFamily="34" charset="0"/>
              <a:buChar char="•"/>
              <a:defRPr/>
            </a:pPr>
            <a:r>
              <a:rPr lang="en-US" b="1" dirty="0"/>
              <a:t>API calls</a:t>
            </a:r>
            <a:r>
              <a:rPr lang="en-US" dirty="0"/>
              <a:t> made using AWS Software Development kits (AWS SDK)  </a:t>
            </a:r>
          </a:p>
          <a:p>
            <a:pPr lvl="0">
              <a:defRPr/>
            </a:pPr>
            <a:endParaRPr lang="en-US" dirty="0"/>
          </a:p>
          <a:p>
            <a:pPr lvl="0">
              <a:defRPr/>
            </a:pPr>
            <a:r>
              <a:rPr lang="en-US" dirty="0"/>
              <a:t>With AWS Lambda, you can run </a:t>
            </a:r>
            <a:r>
              <a:rPr lang="en-US" dirty="0">
                <a:solidFill>
                  <a:srgbClr val="000000"/>
                </a:solidFill>
              </a:rPr>
              <a:t>code</a:t>
            </a:r>
            <a:r>
              <a:rPr lang="en-US" dirty="0"/>
              <a:t> for virtually any </a:t>
            </a:r>
            <a:r>
              <a:rPr lang="en-US" dirty="0">
                <a:solidFill>
                  <a:srgbClr val="000000"/>
                </a:solidFill>
              </a:rPr>
              <a:t>type</a:t>
            </a:r>
            <a:r>
              <a:rPr lang="en-US" dirty="0"/>
              <a:t> of </a:t>
            </a:r>
            <a:r>
              <a:rPr lang="en-US" dirty="0">
                <a:solidFill>
                  <a:srgbClr val="000000"/>
                </a:solidFill>
              </a:rPr>
              <a:t>application</a:t>
            </a:r>
            <a:r>
              <a:rPr lang="en-US" dirty="0"/>
              <a:t> or backend service. The code that AWS Lambda runs is a Lambda function. Lambda functions are stateless. By being stateless, Lambda can quickly scale to the rate of incoming events. Although the AWS Lambda programming model is stateless, your code can access stateful data by calling other web services, such as Amazon S3 or Amazon DynamoDB.  </a:t>
            </a:r>
          </a:p>
          <a:p>
            <a:pPr lvl="0">
              <a:defRPr/>
            </a:pPr>
            <a:endParaRPr lang="en-US" dirty="0"/>
          </a:p>
          <a:p>
            <a:endParaRPr lang="en-US" dirty="0"/>
          </a:p>
        </p:txBody>
      </p:sp>
    </p:spTree>
    <p:extLst>
      <p:ext uri="{BB962C8B-B14F-4D97-AF65-F5344CB8AC3E}">
        <p14:creationId xmlns:p14="http://schemas.microsoft.com/office/powerpoint/2010/main" val="387279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Event sources that invoke AWS Lambda include but are not limited to:</a:t>
            </a:r>
            <a:endParaRPr kumimoji="0" lang="en-US" altLang="en-US" sz="1200"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panose="020B0603020204020204" pitchFamily="34" charset="0"/>
            </a:endParaRP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panose="020B0603020204020204" pitchFamily="34" charset="0"/>
              </a:rPr>
              <a:t>DATA STORES</a:t>
            </a:r>
          </a:p>
          <a:p>
            <a:pPr marL="628650" lvl="1" indent="-171450">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S3</a:t>
            </a:r>
          </a:p>
          <a:p>
            <a:pPr marL="628650" lvl="1" indent="-171450">
              <a:spcBef>
                <a:spcPct val="0"/>
              </a:spcBef>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DynamoDB</a:t>
            </a:r>
          </a:p>
          <a:p>
            <a:pPr marL="628650" lvl="1" indent="-171450">
              <a:spcBef>
                <a:spcPct val="0"/>
              </a:spcBef>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Kinesis</a:t>
            </a:r>
          </a:p>
          <a:p>
            <a:pPr marL="628650" lvl="1" indent="-171450">
              <a:spcBef>
                <a:spcPct val="0"/>
              </a:spcBef>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Cognito</a:t>
            </a:r>
            <a:endParaRPr lang="fr-FR" dirty="0">
              <a:latin typeface="+mn-lt"/>
            </a:endParaRPr>
          </a:p>
          <a:p>
            <a:pPr marL="171450" indent="-171450" eaLnBrk="1" hangingPunct="1">
              <a:spcBef>
                <a:spcPct val="0"/>
              </a:spcBef>
              <a:buFont typeface="Arial" panose="020B0604020202020204" pitchFamily="34" charset="0"/>
              <a:buChar char="•"/>
            </a:pPr>
            <a:r>
              <a:rPr kumimoji="0" lang="en-US" altLang="en-US" sz="1200" b="1"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panose="020B0603020204020204" pitchFamily="34" charset="0"/>
              </a:rPr>
              <a:t>ENDPOINTS</a:t>
            </a:r>
          </a:p>
          <a:p>
            <a:pPr marL="628650" lvl="1" indent="-171450">
              <a:spcBef>
                <a:spcPct val="0"/>
              </a:spcBef>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API Gateway</a:t>
            </a:r>
          </a:p>
          <a:p>
            <a:pPr marL="628650" lvl="1" indent="-171450">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AWS IoT</a:t>
            </a:r>
          </a:p>
          <a:p>
            <a:pPr marL="628650" lvl="1" indent="-171450">
              <a:spcBef>
                <a:spcPct val="0"/>
              </a:spcBef>
              <a:buFont typeface="Arial" panose="020B0604020202020204" pitchFamily="34" charset="0"/>
              <a:buChar char="•"/>
              <a:defRPr/>
            </a:pPr>
            <a:r>
              <a:rPr lang="en-US" dirty="0">
                <a:solidFill>
                  <a:srgbClr val="000000"/>
                </a:solidFill>
                <a:latin typeface="+mn-lt"/>
                <a:ea typeface="Amazon Ember Light" panose="020B0403020204020204" pitchFamily="34" charset="0"/>
                <a:cs typeface="Amazon Ember Light" panose="020B0403020204020204" pitchFamily="34" charset="0"/>
              </a:rPr>
              <a:t>AWS Step Functions</a:t>
            </a:r>
          </a:p>
          <a:p>
            <a:pPr marL="628650" lvl="1" indent="-171450">
              <a:spcBef>
                <a:spcPct val="0"/>
              </a:spcBef>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Alexa</a:t>
            </a:r>
            <a:endParaRPr kumimoji="0" lang="en-US" sz="12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panose="020B0603020204020204" pitchFamily="34" charset="0"/>
              </a:rPr>
              <a:t>DEVELOPMENT AND MANAGEMENT TOOLS</a:t>
            </a:r>
          </a:p>
          <a:p>
            <a:pPr marL="628650" lvl="1" indent="-171450">
              <a:spcBef>
                <a:spcPct val="0"/>
              </a:spcBef>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AWS CloudFormation</a:t>
            </a:r>
          </a:p>
          <a:p>
            <a:pPr marL="628650" lvl="1" indent="-171450">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AWS CloudTrail</a:t>
            </a:r>
          </a:p>
          <a:p>
            <a:pPr marL="628650" lvl="1" indent="-171450">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AWS CodeCommit</a:t>
            </a:r>
          </a:p>
          <a:p>
            <a:pPr marL="628650" lvl="1" indent="-171450">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CloudWatch</a:t>
            </a:r>
            <a:endParaRPr lang="fr-FR"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200" b="1"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panose="020B0603020204020204" pitchFamily="34" charset="0"/>
              </a:rPr>
              <a:t>EVENT/MESSAGE SERVICES</a:t>
            </a:r>
          </a:p>
          <a:p>
            <a:pPr marL="628650" lvl="1" indent="-171450">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a:t>
            </a:r>
            <a:r>
              <a:rPr kumimoji="0" lang="en-US" b="0" i="0" u="none" strike="noStrike" kern="1200" cap="none" spc="0" normalizeH="0" baseline="0" noProof="0" dirty="0" err="1">
                <a:ln>
                  <a:noFill/>
                </a:ln>
                <a:solidFill>
                  <a:srgbClr val="000000"/>
                </a:solidFill>
                <a:effectLst/>
                <a:uLnTx/>
                <a:uFillTx/>
                <a:latin typeface="+mn-lt"/>
                <a:ea typeface="Amazon Ember Light" panose="020B0403020204020204" pitchFamily="34" charset="0"/>
                <a:cs typeface="Amazon Ember Light" panose="020B0403020204020204" pitchFamily="34" charset="0"/>
              </a:rPr>
              <a:t>EventBridge</a:t>
            </a:r>
            <a:endParaRPr kumimoji="0" lang="en-US"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endParaRPr>
          </a:p>
          <a:p>
            <a:pPr marL="628650" lvl="1" indent="-171450">
              <a:spcBef>
                <a:spcPct val="0"/>
              </a:spcBef>
              <a:buFont typeface="Arial" panose="020B0604020202020204" pitchFamily="34" charset="0"/>
              <a:buChar char="•"/>
            </a:pPr>
            <a:r>
              <a:rPr lang="fr-FR" dirty="0">
                <a:latin typeface="+mn-lt"/>
              </a:rPr>
              <a:t>Amazon SES</a:t>
            </a:r>
          </a:p>
          <a:p>
            <a:pPr marL="628650" lvl="1" indent="-171450">
              <a:spcBef>
                <a:spcPct val="0"/>
              </a:spcBef>
              <a:buFont typeface="Arial" panose="020B0604020202020204" pitchFamily="34" charset="0"/>
              <a:buChar char="•"/>
            </a:pPr>
            <a:r>
              <a:rPr lang="en-US" dirty="0">
                <a:latin typeface="+mn-lt"/>
              </a:rPr>
              <a:t>Amazon SNS</a:t>
            </a:r>
          </a:p>
        </p:txBody>
      </p:sp>
    </p:spTree>
    <p:extLst>
      <p:ext uri="{BB962C8B-B14F-4D97-AF65-F5344CB8AC3E}">
        <p14:creationId xmlns:p14="http://schemas.microsoft.com/office/powerpoint/2010/main" val="1672328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4.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2.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4.wdp"/></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0.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6.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4.xml"/><Relationship Id="rId4" Type="http://schemas.openxmlformats.org/officeDocument/2006/relationships/image" Target="../media/image6.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5.xml"/><Relationship Id="rId4" Type="http://schemas.openxmlformats.org/officeDocument/2006/relationships/image" Target="../media/image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6.xml"/><Relationship Id="rId4" Type="http://schemas.openxmlformats.org/officeDocument/2006/relationships/image" Target="../media/image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7.xml"/><Relationship Id="rId4" Type="http://schemas.openxmlformats.org/officeDocument/2006/relationships/image" Target="../media/image3.svg"/></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tx2"/>
              </a:solidFill>
            </a:ln>
          </p:spPr>
          <p:style>
            <a:lnRef idx="3">
              <a:schemeClr val="accent3"/>
            </a:lnRef>
            <a:fillRef idx="0">
              <a:schemeClr val="accent3"/>
            </a:fillRef>
            <a:effectRef idx="2">
              <a:schemeClr val="accent3"/>
            </a:effectRef>
            <a:fontRef idx="minor">
              <a:schemeClr val="tx2"/>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2"/>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2"/>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tx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tx2"/>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3766367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625601" y="551423"/>
              <a:ext cx="1005840" cy="601499"/>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tx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tx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3836724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625601" y="551423"/>
              <a:ext cx="1005840" cy="601499"/>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7896038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6" name="Background">
            <a:extLst>
              <a:ext uri="{FF2B5EF4-FFF2-40B4-BE49-F238E27FC236}">
                <a16:creationId xmlns:a16="http://schemas.microsoft.com/office/drawing/2014/main" id="{4DBD85A0-8590-476C-AFFD-DA7A08D7266E}"/>
              </a:ext>
            </a:extLst>
          </p:cNvPr>
          <p:cNvGrpSpPr/>
          <p:nvPr/>
        </p:nvGrpSpPr>
        <p:grpSpPr>
          <a:xfrm>
            <a:off x="0" y="-1"/>
            <a:ext cx="12192001" cy="6858001"/>
            <a:chOff x="0" y="-1"/>
            <a:chExt cx="12192001" cy="6858001"/>
          </a:xfrm>
        </p:grpSpPr>
        <p:sp>
          <p:nvSpPr>
            <p:cNvPr id="5" name="BKG-BL">
              <a:extLst>
                <a:ext uri="{FF2B5EF4-FFF2-40B4-BE49-F238E27FC236}">
                  <a16:creationId xmlns:a16="http://schemas.microsoft.com/office/drawing/2014/main" id="{37DDE96D-CC24-4499-AE77-61FEFB8795EF}"/>
                </a:ext>
              </a:extLst>
            </p:cNvPr>
            <p:cNvSpPr/>
            <p:nvPr/>
          </p:nvSpPr>
          <p:spPr>
            <a:xfrm>
              <a:off x="0" y="5917721"/>
              <a:ext cx="736600" cy="9402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EB9F2B64-3214-46CE-B26A-76A33B8A082C}"/>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0FF51441-9768-48B1-AE80-CEAE9A021603}"/>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697F20B3-5BFF-47DC-AE6A-5F9A8918A682}"/>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8" name="Icons">
              <a:extLst>
                <a:ext uri="{FF2B5EF4-FFF2-40B4-BE49-F238E27FC236}">
                  <a16:creationId xmlns:a16="http://schemas.microsoft.com/office/drawing/2014/main" id="{B4EB8A30-C05D-469F-BB6F-51E2087DD9D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4" name="CopyBackground">
              <a:extLst>
                <a:ext uri="{FF2B5EF4-FFF2-40B4-BE49-F238E27FC236}">
                  <a16:creationId xmlns:a16="http://schemas.microsoft.com/office/drawing/2014/main" id="{F06F3491-7AC4-48E9-9C0B-AAB51F148301}"/>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pyright">
              <a:extLst>
                <a:ext uri="{FF2B5EF4-FFF2-40B4-BE49-F238E27FC236}">
                  <a16:creationId xmlns:a16="http://schemas.microsoft.com/office/drawing/2014/main" id="{5A486F92-5B56-43F0-919B-1CB4CEF78BAE}"/>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243599" y="6455664"/>
            <a:ext cx="366979" cy="219456"/>
          </a:xfrm>
          <a:prstGeom prst="rect">
            <a:avLst/>
          </a:prstGeom>
        </p:spPr>
      </p:pic>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bg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bg2"/>
                </a:solidFill>
              </a:defRPr>
            </a:lvl1pPr>
            <a:lvl2pPr marL="457200" indent="0">
              <a:buNone/>
              <a:defRPr sz="2000">
                <a:solidFill>
                  <a:schemeClr val="bg2">
                    <a:tint val="75000"/>
                  </a:schemeClr>
                </a:solidFill>
              </a:defRPr>
            </a:lvl2pPr>
            <a:lvl3pPr marL="914400" indent="0">
              <a:buNone/>
              <a:defRPr sz="1800">
                <a:solidFill>
                  <a:schemeClr val="bg2">
                    <a:tint val="75000"/>
                  </a:schemeClr>
                </a:solidFill>
              </a:defRPr>
            </a:lvl3pPr>
            <a:lvl4pPr marL="1371600" indent="0">
              <a:buNone/>
              <a:defRPr sz="1600">
                <a:solidFill>
                  <a:schemeClr val="bg2">
                    <a:tint val="75000"/>
                  </a:schemeClr>
                </a:solidFill>
              </a:defRPr>
            </a:lvl4pPr>
            <a:lvl5pPr marL="1828800" indent="0">
              <a:buNone/>
              <a:defRPr sz="1600">
                <a:solidFill>
                  <a:schemeClr val="bg2">
                    <a:tint val="75000"/>
                  </a:schemeClr>
                </a:solidFill>
              </a:defRPr>
            </a:lvl5pPr>
            <a:lvl6pPr marL="2286000" indent="0">
              <a:buNone/>
              <a:defRPr sz="1600">
                <a:solidFill>
                  <a:schemeClr val="bg2">
                    <a:tint val="75000"/>
                  </a:schemeClr>
                </a:solidFill>
              </a:defRPr>
            </a:lvl6pPr>
            <a:lvl7pPr marL="2743200" indent="0">
              <a:buNone/>
              <a:defRPr sz="1600">
                <a:solidFill>
                  <a:schemeClr val="bg2">
                    <a:tint val="75000"/>
                  </a:schemeClr>
                </a:solidFill>
              </a:defRPr>
            </a:lvl7pPr>
            <a:lvl8pPr marL="3200400" indent="0">
              <a:buNone/>
              <a:defRPr sz="1600">
                <a:solidFill>
                  <a:schemeClr val="bg2">
                    <a:tint val="75000"/>
                  </a:schemeClr>
                </a:solidFill>
              </a:defRPr>
            </a:lvl8pPr>
            <a:lvl9pPr marL="3657600" indent="0">
              <a:buNone/>
              <a:defRPr sz="1600">
                <a:solidFill>
                  <a:schemeClr val="bg2">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685189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bg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bg2"/>
                </a:solidFill>
              </a:defRPr>
            </a:lvl1pPr>
            <a:lvl2pPr marL="457200" indent="0">
              <a:buNone/>
              <a:defRPr sz="2000">
                <a:solidFill>
                  <a:schemeClr val="bg2">
                    <a:tint val="75000"/>
                  </a:schemeClr>
                </a:solidFill>
              </a:defRPr>
            </a:lvl2pPr>
            <a:lvl3pPr marL="914400" indent="0">
              <a:buNone/>
              <a:defRPr sz="1800">
                <a:solidFill>
                  <a:schemeClr val="bg2">
                    <a:tint val="75000"/>
                  </a:schemeClr>
                </a:solidFill>
              </a:defRPr>
            </a:lvl3pPr>
            <a:lvl4pPr marL="1371600" indent="0">
              <a:buNone/>
              <a:defRPr sz="1600">
                <a:solidFill>
                  <a:schemeClr val="bg2">
                    <a:tint val="75000"/>
                  </a:schemeClr>
                </a:solidFill>
              </a:defRPr>
            </a:lvl4pPr>
            <a:lvl5pPr marL="1828800" indent="0">
              <a:buNone/>
              <a:defRPr sz="1600">
                <a:solidFill>
                  <a:schemeClr val="bg2">
                    <a:tint val="75000"/>
                  </a:schemeClr>
                </a:solidFill>
              </a:defRPr>
            </a:lvl5pPr>
            <a:lvl6pPr marL="2286000" indent="0">
              <a:buNone/>
              <a:defRPr sz="1600">
                <a:solidFill>
                  <a:schemeClr val="bg2">
                    <a:tint val="75000"/>
                  </a:schemeClr>
                </a:solidFill>
              </a:defRPr>
            </a:lvl6pPr>
            <a:lvl7pPr marL="2743200" indent="0">
              <a:buNone/>
              <a:defRPr sz="1600">
                <a:solidFill>
                  <a:schemeClr val="bg2">
                    <a:tint val="75000"/>
                  </a:schemeClr>
                </a:solidFill>
              </a:defRPr>
            </a:lvl7pPr>
            <a:lvl8pPr marL="3200400" indent="0">
              <a:buNone/>
              <a:defRPr sz="1600">
                <a:solidFill>
                  <a:schemeClr val="bg2">
                    <a:tint val="75000"/>
                  </a:schemeClr>
                </a:solidFill>
              </a:defRPr>
            </a:lvl8pPr>
            <a:lvl9pPr marL="3657600" indent="0">
              <a:buNone/>
              <a:defRPr sz="1600">
                <a:solidFill>
                  <a:schemeClr val="bg2">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4876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tx2"/>
        </a:solidFill>
        <a:effectLst/>
      </p:bgPr>
    </p:bg>
    <p:spTree>
      <p:nvGrpSpPr>
        <p:cNvPr id="1" name=""/>
        <p:cNvGrpSpPr/>
        <p:nvPr/>
      </p:nvGrpSpPr>
      <p:grpSpPr>
        <a:xfrm>
          <a:off x="0" y="0"/>
          <a:ext cx="0" cy="0"/>
          <a:chOff x="0" y="0"/>
          <a:chExt cx="0" cy="0"/>
        </a:xfrm>
      </p:grpSpPr>
      <p:grpSp>
        <p:nvGrpSpPr>
          <p:cNvPr id="15" name="Background Images">
            <a:extLst>
              <a:ext uri="{FF2B5EF4-FFF2-40B4-BE49-F238E27FC236}">
                <a16:creationId xmlns:a16="http://schemas.microsoft.com/office/drawing/2014/main" id="{6918CBFF-64C7-4242-9D92-B727A627002B}"/>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6" name="BKG-LT">
              <a:extLst>
                <a:ext uri="{FF2B5EF4-FFF2-40B4-BE49-F238E27FC236}">
                  <a16:creationId xmlns:a16="http://schemas.microsoft.com/office/drawing/2014/main" id="{0D3232D3-0E84-4C38-B158-7F72DA589E7D}"/>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WS Logo">
              <a:extLst>
                <a:ext uri="{FF2B5EF4-FFF2-40B4-BE49-F238E27FC236}">
                  <a16:creationId xmlns:a16="http://schemas.microsoft.com/office/drawing/2014/main" id="{089261AA-0F14-417C-997A-C178AB3E9E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9" name="Copyright">
              <a:extLst>
                <a:ext uri="{FF2B5EF4-FFF2-40B4-BE49-F238E27FC236}">
                  <a16:creationId xmlns:a16="http://schemas.microsoft.com/office/drawing/2014/main" id="{A85FB089-027A-4A6A-A947-A5A38C6F754D}"/>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tx2"/>
                </a:solidFill>
              </a:defRPr>
            </a:lvl1pPr>
          </a:lstStyle>
          <a:p>
            <a:r>
              <a:rPr lang="en-US" dirty="0"/>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Bef>
                <a:spcPts val="500"/>
              </a:spcBef>
              <a:spcAft>
                <a:spcPts val="600"/>
              </a:spcAft>
              <a:defRPr sz="2800">
                <a:solidFill>
                  <a:schemeClr val="bg2"/>
                </a:solidFill>
              </a:defRPr>
            </a:lvl1pPr>
            <a:lvl2pPr marL="461963" indent="-228600">
              <a:lnSpc>
                <a:spcPct val="100000"/>
              </a:lnSpc>
              <a:spcBef>
                <a:spcPts val="500"/>
              </a:spcBef>
              <a:spcAft>
                <a:spcPts val="600"/>
              </a:spcAft>
              <a:defRPr sz="2400">
                <a:solidFill>
                  <a:schemeClr val="bg2"/>
                </a:solidFill>
              </a:defRPr>
            </a:lvl2pPr>
            <a:lvl3pPr marL="684213" indent="-228600">
              <a:lnSpc>
                <a:spcPct val="100000"/>
              </a:lnSpc>
              <a:spcBef>
                <a:spcPts val="500"/>
              </a:spcBef>
              <a:spcAft>
                <a:spcPts val="600"/>
              </a:spcAft>
              <a:defRPr sz="2000">
                <a:solidFill>
                  <a:schemeClr val="bg2"/>
                </a:solidFill>
              </a:defRPr>
            </a:lvl3pPr>
            <a:lvl4pPr marL="914400" indent="-228600">
              <a:lnSpc>
                <a:spcPct val="100000"/>
              </a:lnSpc>
              <a:spcBef>
                <a:spcPts val="500"/>
              </a:spcBef>
              <a:spcAft>
                <a:spcPts val="600"/>
              </a:spcAft>
              <a:defRPr sz="1800">
                <a:solidFill>
                  <a:schemeClr val="bg2"/>
                </a:solidFill>
              </a:defRPr>
            </a:lvl4pPr>
            <a:lvl5pPr marL="1144588" indent="-228600">
              <a:lnSpc>
                <a:spcPct val="100000"/>
              </a:lnSpc>
              <a:spcBef>
                <a:spcPts val="500"/>
              </a:spcBef>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4739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tx2"/>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58FFE71C-343D-42C5-8B57-C18401FB38E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38591614-DC4E-4FB2-BCFA-6E11F0E9F323}"/>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BF0EC8F1-A363-4454-AEA6-CCA2EF99BF8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3" name="Copyright">
              <a:extLst>
                <a:ext uri="{FF2B5EF4-FFF2-40B4-BE49-F238E27FC236}">
                  <a16:creationId xmlns:a16="http://schemas.microsoft.com/office/drawing/2014/main" id="{A653A447-24D5-4EF4-B358-341AAE88C6C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788814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tx2"/>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37DF70E1-DF63-4C1F-B500-D2286989C4AF}"/>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62AEAF2F-C5EA-4B97-B5A7-736ACAA23F8B}"/>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DAC6100F-B3A1-484D-8A50-BECC6DFAC01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4" name="Copyright">
              <a:extLst>
                <a:ext uri="{FF2B5EF4-FFF2-40B4-BE49-F238E27FC236}">
                  <a16:creationId xmlns:a16="http://schemas.microsoft.com/office/drawing/2014/main" id="{6B065E34-C6EE-43BA-BAA5-4765BD7E6905}"/>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tx2"/>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446040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tx2"/>
                </a:solidFill>
              </a:defRPr>
            </a:lvl1pPr>
          </a:lstStyle>
          <a:p>
            <a:r>
              <a:rPr lang="en-US" dirty="0"/>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dirty="0">
                <a:solidFill>
                  <a:schemeClr val="tx2"/>
                </a:solidFill>
              </a:rPr>
              <a:t>Corrections, feedback, or other questions? </a:t>
            </a:r>
            <a:br>
              <a:rPr lang="en-US" sz="2000" dirty="0">
                <a:solidFill>
                  <a:schemeClr val="tx2"/>
                </a:solidFill>
              </a:rPr>
            </a:br>
            <a:r>
              <a:rPr lang="en-US" sz="2000" dirty="0">
                <a:solidFill>
                  <a:schemeClr val="tx2"/>
                </a:solidFill>
              </a:rPr>
              <a:t>Contact us at </a:t>
            </a:r>
            <a:r>
              <a:rPr lang="en-US" sz="2000" u="sng" dirty="0">
                <a:solidFill>
                  <a:schemeClr val="tx2"/>
                </a:solidFill>
              </a:rPr>
              <a:t>https://support.aws.amazon.com/#/contacts/aws-training</a:t>
            </a:r>
            <a:r>
              <a:rPr lang="en-US" sz="2000" dirty="0">
                <a:solidFill>
                  <a:schemeClr val="tx2"/>
                </a:solidFill>
              </a:rPr>
              <a:t>. </a:t>
            </a:r>
            <a:br>
              <a:rPr lang="en-US" sz="2000" dirty="0">
                <a:solidFill>
                  <a:schemeClr val="tx2"/>
                </a:solidFill>
              </a:rPr>
            </a:br>
            <a:r>
              <a:rPr lang="en-US" sz="2000" dirty="0">
                <a:solidFill>
                  <a:schemeClr val="tx2"/>
                </a:solidFill>
              </a:rPr>
              <a:t>All trademarks are the property of their owners.</a:t>
            </a:r>
          </a:p>
        </p:txBody>
      </p:sp>
    </p:spTree>
    <p:custDataLst>
      <p:tags r:id="rId1"/>
    </p:custDataLst>
    <p:extLst>
      <p:ext uri="{BB962C8B-B14F-4D97-AF65-F5344CB8AC3E}">
        <p14:creationId xmlns:p14="http://schemas.microsoft.com/office/powerpoint/2010/main" val="2354442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tx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tx2"/>
                </a:solidFill>
              </a:rPr>
              <a:t>Corrections, feedback, or other questions? </a:t>
            </a:r>
            <a:br>
              <a:rPr lang="en-US" sz="2300" dirty="0">
                <a:solidFill>
                  <a:schemeClr val="tx2"/>
                </a:solidFill>
              </a:rPr>
            </a:br>
            <a:r>
              <a:rPr lang="en-US" sz="2300" dirty="0">
                <a:solidFill>
                  <a:schemeClr val="tx2"/>
                </a:solidFill>
              </a:rPr>
              <a:t>Contact us at </a:t>
            </a:r>
            <a:r>
              <a:rPr lang="en-US" sz="2300" u="sng" dirty="0">
                <a:solidFill>
                  <a:schemeClr val="tx2"/>
                </a:solidFill>
              </a:rPr>
              <a:t>https://support.aws.amazon.com/#/contacts/aws-training</a:t>
            </a:r>
            <a:r>
              <a:rPr lang="en-US" sz="2300" dirty="0">
                <a:solidFill>
                  <a:schemeClr val="tx2"/>
                </a:solidFill>
              </a:rPr>
              <a:t>. </a:t>
            </a:r>
            <a:br>
              <a:rPr lang="en-US" sz="2300" dirty="0">
                <a:solidFill>
                  <a:schemeClr val="tx2"/>
                </a:solidFill>
              </a:rPr>
            </a:br>
            <a:r>
              <a:rPr lang="en-US" sz="2300" dirty="0">
                <a:solidFill>
                  <a:schemeClr val="tx2"/>
                </a:solidFill>
              </a:rPr>
              <a:t>All trademarks are the property of their owners.</a:t>
            </a:r>
          </a:p>
        </p:txBody>
      </p:sp>
    </p:spTree>
    <p:custDataLst>
      <p:tags r:id="rId1"/>
    </p:custDataLst>
    <p:extLst>
      <p:ext uri="{BB962C8B-B14F-4D97-AF65-F5344CB8AC3E}">
        <p14:creationId xmlns:p14="http://schemas.microsoft.com/office/powerpoint/2010/main" val="9634909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tx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tx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917908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5" name="Content">
            <a:extLst>
              <a:ext uri="{FF2B5EF4-FFF2-40B4-BE49-F238E27FC236}">
                <a16:creationId xmlns:a16="http://schemas.microsoft.com/office/drawing/2014/main" id="{8A73B5A2-5001-4FA4-B113-0F6124F1F6A0}"/>
              </a:ext>
            </a:extLst>
          </p:cNvPr>
          <p:cNvSpPr>
            <a:spLocks noGrp="1"/>
          </p:cNvSpPr>
          <p:nvPr>
            <p:ph type="body" idx="1" hasCustomPrompt="1"/>
          </p:nvPr>
        </p:nvSpPr>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065982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10630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bg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04024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bg2"/>
                </a:solidFill>
              </a:defRPr>
            </a:lvl1pPr>
          </a:lstStyle>
          <a:p>
            <a:r>
              <a:rPr lang="en-US"/>
              <a:t>Click icon to add image</a:t>
            </a:r>
          </a:p>
        </p:txBody>
      </p:sp>
    </p:spTree>
    <p:custDataLst>
      <p:tags r:id="rId1"/>
    </p:custDataLst>
    <p:extLst>
      <p:ext uri="{BB962C8B-B14F-4D97-AF65-F5344CB8AC3E}">
        <p14:creationId xmlns:p14="http://schemas.microsoft.com/office/powerpoint/2010/main" val="2103580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72176871-DC12-4214-921B-1ACFA5476A7E}"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bg2"/>
                </a:solidFill>
              </a:defRPr>
            </a:lvl1pPr>
            <a:lvl2pPr marL="461963" indent="-228600">
              <a:lnSpc>
                <a:spcPct val="100000"/>
              </a:lnSpc>
              <a:spcAft>
                <a:spcPts val="600"/>
              </a:spcAft>
              <a:defRPr sz="2800">
                <a:solidFill>
                  <a:schemeClr val="bg2"/>
                </a:solidFill>
              </a:defRPr>
            </a:lvl2pPr>
            <a:lvl3pPr marL="684213" indent="-228600">
              <a:lnSpc>
                <a:spcPct val="100000"/>
              </a:lnSpc>
              <a:spcAft>
                <a:spcPts val="600"/>
              </a:spcAft>
              <a:defRPr sz="2400">
                <a:solidFill>
                  <a:schemeClr val="bg2"/>
                </a:solidFill>
              </a:defRPr>
            </a:lvl3pPr>
            <a:lvl4pPr marL="914400" indent="-228600">
              <a:lnSpc>
                <a:spcPct val="100000"/>
              </a:lnSpc>
              <a:spcAft>
                <a:spcPts val="600"/>
              </a:spcAft>
              <a:defRPr sz="2000">
                <a:solidFill>
                  <a:schemeClr val="bg2"/>
                </a:solidFill>
              </a:defRPr>
            </a:lvl4pPr>
            <a:lvl5pPr marL="1144588" indent="-228600">
              <a:lnSpc>
                <a:spcPct val="100000"/>
              </a:lnSpc>
              <a:spcAft>
                <a:spcPts val="600"/>
              </a:spcAft>
              <a:defRPr sz="20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8358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893446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61138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1 header and 2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0799878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2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871498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bg2"/>
                </a:solidFill>
              </a:defRPr>
            </a:lvl1pPr>
          </a:lstStyle>
          <a:p>
            <a:r>
              <a:rPr lang="en-US"/>
              <a:t>Click icon to add image</a:t>
            </a:r>
          </a:p>
        </p:txBody>
      </p:sp>
    </p:spTree>
    <p:custDataLst>
      <p:tags r:id="rId1"/>
    </p:custDataLst>
    <p:extLst>
      <p:ext uri="{BB962C8B-B14F-4D97-AF65-F5344CB8AC3E}">
        <p14:creationId xmlns:p14="http://schemas.microsoft.com/office/powerpoint/2010/main" val="1228079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147938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49470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2062577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pictures, 3 headers, and 3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806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85673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32743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01408694"/>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fields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486744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box, 6 Pictures, and 6 Text Boxe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bg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Tree>
    <p:custDataLst>
      <p:tags r:id="rId1"/>
    </p:custDataLst>
    <p:extLst>
      <p:ext uri="{BB962C8B-B14F-4D97-AF65-F5344CB8AC3E}">
        <p14:creationId xmlns:p14="http://schemas.microsoft.com/office/powerpoint/2010/main" val="2254854732"/>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8 Small Pictures, 8 Headers, and 8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23462414"/>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Gallery">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09874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604788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1068498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348867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34101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tx2"/>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CCF42740-AED6-47C9-BE33-EE8BAFE166B1}"/>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5CC58E68-1E20-44FC-B758-FC3E6E017FC2}"/>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A6C234B8-EAE9-4981-8D92-FED1D729953E}"/>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D7FEFF6-376E-46F0-BD30-5DB06FA459C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5968857B-41C1-49E9-9466-A8AEF64CD910}"/>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tx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bg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bg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1980422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tx2"/>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0B442227-67ED-4FF6-9080-1C66174935B7}"/>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2208AAF0-3A57-4CF5-979A-C7C7BE2B890D}"/>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5044C8F3-C286-49A4-BB45-6A016A3DF36E}"/>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DF7A6F8F-ED36-4DAA-B659-C90E20A057C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AFDC19C0-89B7-4F95-A49B-989B7BE438A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2"/>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8874184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tx2"/>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9318A803-D1AD-4505-8103-2F1327C1C911}"/>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CF2B40F9-F3C9-4E02-A5E3-676F48162295}"/>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268E7CC2-3713-4B07-87B3-10736D942EF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682B7CEE-38AC-48D7-AEB1-A0037E5176B8}"/>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tx2"/>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815209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tx2"/>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bg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bg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5900993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tx2"/>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2"/>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2025904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tx2"/>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bg2"/>
                </a:solidFill>
              </a:defRPr>
            </a:lvl1pPr>
          </a:lstStyle>
          <a:p>
            <a:r>
              <a:rPr lang="en-US" dirty="0"/>
              <a:t>Title and vertical text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553473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tx2"/>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bg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414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dirty="0">
                <a:solidFill>
                  <a:schemeClr val="bg2"/>
                </a:solidFill>
              </a:rPr>
              <a:t>Corrections, feedback, or other questions? </a:t>
            </a:r>
            <a:br>
              <a:rPr lang="en-US" sz="2000" dirty="0">
                <a:solidFill>
                  <a:schemeClr val="bg2"/>
                </a:solidFill>
              </a:rPr>
            </a:br>
            <a:r>
              <a:rPr lang="en-US" sz="2000" dirty="0">
                <a:solidFill>
                  <a:schemeClr val="bg2"/>
                </a:solidFill>
              </a:rPr>
              <a:t>Contact us at </a:t>
            </a:r>
            <a:r>
              <a:rPr lang="en-US" sz="2000" u="sng" dirty="0">
                <a:solidFill>
                  <a:schemeClr val="bg2"/>
                </a:solidFill>
              </a:rPr>
              <a:t>https://support.aws.amazon.com/#/contacts/aws-training</a:t>
            </a:r>
            <a:r>
              <a:rPr lang="en-US" sz="2000" dirty="0">
                <a:solidFill>
                  <a:schemeClr val="bg2"/>
                </a:solidFill>
              </a:rPr>
              <a:t>. </a:t>
            </a:r>
            <a:br>
              <a:rPr lang="en-US" sz="2000" dirty="0">
                <a:solidFill>
                  <a:schemeClr val="bg2"/>
                </a:solidFill>
              </a:rPr>
            </a:br>
            <a:r>
              <a:rPr lang="en-US" sz="20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2615318481"/>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image" Target="../media/image4.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image" Target="../media/image12.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tags" Target="../tags/tag4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43599" y="6452308"/>
            <a:ext cx="366979" cy="219456"/>
          </a:xfrm>
          <a:prstGeom prst="rect">
            <a:avLst/>
          </a:prstGeom>
        </p:spPr>
      </p:pic>
    </p:spTree>
    <p:custDataLst>
      <p:tags r:id="rId46"/>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100">
                <a:solidFill>
                  <a:schemeClr val="bg2"/>
                </a:solidFill>
                <a:latin typeface="Amazon Ember"/>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solidFill>
                  <a:schemeClr val="bg2"/>
                </a:solidFill>
              </a:rPr>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5780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43599" y="6452308"/>
            <a:ext cx="366979" cy="219456"/>
          </a:xfrm>
          <a:prstGeom prst="rect">
            <a:avLst/>
          </a:prstGeom>
        </p:spPr>
      </p:pic>
    </p:spTree>
    <p:custDataLst>
      <p:tags r:id="rId45"/>
    </p:custDataLst>
    <p:extLst>
      <p:ext uri="{BB962C8B-B14F-4D97-AF65-F5344CB8AC3E}">
        <p14:creationId xmlns:p14="http://schemas.microsoft.com/office/powerpoint/2010/main" val="97260350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 id="2147484078" r:id="rId35"/>
    <p:sldLayoutId id="2147484079" r:id="rId36"/>
    <p:sldLayoutId id="2147484080" r:id="rId37"/>
    <p:sldLayoutId id="2147484081" r:id="rId38"/>
    <p:sldLayoutId id="2147484082" r:id="rId39"/>
    <p:sldLayoutId id="2147484083" r:id="rId40"/>
    <p:sldLayoutId id="2147484084" r:id="rId41"/>
    <p:sldLayoutId id="2147484085" r:id="rId42"/>
    <p:sldLayoutId id="2147484086" r:id="rId43"/>
  </p:sldLayoutIdLst>
  <p:hf hdr="0" ftr="0" dt="0"/>
  <p:txStyles>
    <p:titleStyle>
      <a:lvl1pPr algn="l" defTabSz="228600" rtl="0" eaLnBrk="1" latinLnBrk="0" hangingPunct="1">
        <a:lnSpc>
          <a:spcPct val="100000"/>
        </a:lnSpc>
        <a:spcBef>
          <a:spcPct val="0"/>
        </a:spcBef>
        <a:buNone/>
        <a:defRPr sz="3200" kern="1200">
          <a:solidFill>
            <a:schemeClr val="bg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bg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bg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bg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bg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bg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9pPr>
    </p:bodyStyle>
    <p:otherStyle>
      <a:defPPr>
        <a:defRPr lang="en-US"/>
      </a:defPPr>
      <a:lvl1pPr marL="0" algn="l" defTabSz="914400" rtl="0" eaLnBrk="1" latinLnBrk="0" hangingPunct="1">
        <a:defRPr sz="1800" kern="1200">
          <a:solidFill>
            <a:schemeClr val="bg2"/>
          </a:solidFill>
          <a:latin typeface="+mn-lt"/>
          <a:ea typeface="+mn-ea"/>
          <a:cs typeface="+mn-cs"/>
        </a:defRPr>
      </a:lvl1pPr>
      <a:lvl2pPr marL="457200" algn="l" defTabSz="914400" rtl="0" eaLnBrk="1" latinLnBrk="0" hangingPunct="1">
        <a:defRPr sz="1800" kern="1200">
          <a:solidFill>
            <a:schemeClr val="bg2"/>
          </a:solidFill>
          <a:latin typeface="+mn-lt"/>
          <a:ea typeface="+mn-ea"/>
          <a:cs typeface="+mn-cs"/>
        </a:defRPr>
      </a:lvl2pPr>
      <a:lvl3pPr marL="914400" algn="l" defTabSz="914400" rtl="0" eaLnBrk="1" latinLnBrk="0" hangingPunct="1">
        <a:defRPr sz="1800" kern="1200">
          <a:solidFill>
            <a:schemeClr val="bg2"/>
          </a:solidFill>
          <a:latin typeface="+mn-lt"/>
          <a:ea typeface="+mn-ea"/>
          <a:cs typeface="+mn-cs"/>
        </a:defRPr>
      </a:lvl3pPr>
      <a:lvl4pPr marL="1371600" algn="l" defTabSz="914400" rtl="0" eaLnBrk="1" latinLnBrk="0" hangingPunct="1">
        <a:defRPr sz="1800" kern="1200">
          <a:solidFill>
            <a:schemeClr val="bg2"/>
          </a:solidFill>
          <a:latin typeface="+mn-lt"/>
          <a:ea typeface="+mn-ea"/>
          <a:cs typeface="+mn-cs"/>
        </a:defRPr>
      </a:lvl4pPr>
      <a:lvl5pPr marL="1828800" algn="l" defTabSz="914400" rtl="0" eaLnBrk="1" latinLnBrk="0" hangingPunct="1">
        <a:defRPr sz="1800" kern="1200">
          <a:solidFill>
            <a:schemeClr val="bg2"/>
          </a:solidFill>
          <a:latin typeface="+mn-lt"/>
          <a:ea typeface="+mn-ea"/>
          <a:cs typeface="+mn-cs"/>
        </a:defRPr>
      </a:lvl5pPr>
      <a:lvl6pPr marL="2286000" algn="l" defTabSz="914400" rtl="0" eaLnBrk="1" latinLnBrk="0" hangingPunct="1">
        <a:defRPr sz="1800" kern="1200">
          <a:solidFill>
            <a:schemeClr val="bg2"/>
          </a:solidFill>
          <a:latin typeface="+mn-lt"/>
          <a:ea typeface="+mn-ea"/>
          <a:cs typeface="+mn-cs"/>
        </a:defRPr>
      </a:lvl6pPr>
      <a:lvl7pPr marL="2743200" algn="l" defTabSz="914400" rtl="0" eaLnBrk="1" latinLnBrk="0" hangingPunct="1">
        <a:defRPr sz="1800" kern="1200">
          <a:solidFill>
            <a:schemeClr val="bg2"/>
          </a:solidFill>
          <a:latin typeface="+mn-lt"/>
          <a:ea typeface="+mn-ea"/>
          <a:cs typeface="+mn-cs"/>
        </a:defRPr>
      </a:lvl7pPr>
      <a:lvl8pPr marL="3200400" algn="l" defTabSz="914400" rtl="0" eaLnBrk="1" latinLnBrk="0" hangingPunct="1">
        <a:defRPr sz="1800" kern="1200">
          <a:solidFill>
            <a:schemeClr val="bg2"/>
          </a:solidFill>
          <a:latin typeface="+mn-lt"/>
          <a:ea typeface="+mn-ea"/>
          <a:cs typeface="+mn-cs"/>
        </a:defRPr>
      </a:lvl8pPr>
      <a:lvl9pPr marL="3657600" algn="l" defTabSz="914400" rtl="0" eaLnBrk="1" latinLnBrk="0" hangingPunct="1">
        <a:defRPr sz="1800" kern="1200">
          <a:solidFill>
            <a:schemeClr val="bg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99.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00.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jpg"/><Relationship Id="rId3" Type="http://schemas.openxmlformats.org/officeDocument/2006/relationships/notesSlide" Target="../notesSlides/notesSlide12.xml"/><Relationship Id="rId7" Type="http://schemas.openxmlformats.org/officeDocument/2006/relationships/image" Target="../media/image53.png"/><Relationship Id="rId12" Type="http://schemas.openxmlformats.org/officeDocument/2006/relationships/image" Target="../media/image33.png"/><Relationship Id="rId2" Type="http://schemas.openxmlformats.org/officeDocument/2006/relationships/slideLayout" Target="../slideLayouts/slideLayout34.xml"/><Relationship Id="rId1" Type="http://schemas.openxmlformats.org/officeDocument/2006/relationships/tags" Target="../tags/tag10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103.xml"/><Relationship Id="rId5" Type="http://schemas.openxmlformats.org/officeDocument/2006/relationships/image" Target="../media/image28.jpe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notesSlide" Target="../notesSlides/notesSlide15.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slideLayout" Target="../slideLayouts/slideLayout34.xml"/><Relationship Id="rId16" Type="http://schemas.openxmlformats.org/officeDocument/2006/relationships/diagramQuickStyle" Target="../diagrams/quickStyle3.xml"/><Relationship Id="rId1" Type="http://schemas.openxmlformats.org/officeDocument/2006/relationships/tags" Target="../tags/tag10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105.xml"/><Relationship Id="rId5" Type="http://schemas.openxmlformats.org/officeDocument/2006/relationships/image" Target="../media/image59.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07.xml"/></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9.xml"/><Relationship Id="rId7" Type="http://schemas.openxmlformats.org/officeDocument/2006/relationships/image" Target="../media/image61.png"/><Relationship Id="rId2" Type="http://schemas.openxmlformats.org/officeDocument/2006/relationships/slideLayout" Target="../slideLayouts/slideLayout34.xml"/><Relationship Id="rId1" Type="http://schemas.openxmlformats.org/officeDocument/2006/relationships/tags" Target="../tags/tag108.xml"/><Relationship Id="rId6" Type="http://schemas.openxmlformats.org/officeDocument/2006/relationships/image" Target="../media/image55.png"/><Relationship Id="rId5" Type="http://schemas.openxmlformats.org/officeDocument/2006/relationships/image" Target="../media/image60.png"/><Relationship Id="rId4" Type="http://schemas.openxmlformats.org/officeDocument/2006/relationships/image" Target="../media/image32.jpe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xml"/><Relationship Id="rId7" Type="http://schemas.openxmlformats.org/officeDocument/2006/relationships/image" Target="../media/image19.png"/><Relationship Id="rId2" Type="http://schemas.openxmlformats.org/officeDocument/2006/relationships/slideLayout" Target="../slideLayouts/slideLayout34.xml"/><Relationship Id="rId1" Type="http://schemas.openxmlformats.org/officeDocument/2006/relationships/tags" Target="../tags/tag9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0.xml"/><Relationship Id="rId7" Type="http://schemas.openxmlformats.org/officeDocument/2006/relationships/image" Target="../media/image32.jpeg"/><Relationship Id="rId2" Type="http://schemas.openxmlformats.org/officeDocument/2006/relationships/slideLayout" Target="../slideLayouts/slideLayout34.xml"/><Relationship Id="rId1" Type="http://schemas.openxmlformats.org/officeDocument/2006/relationships/tags" Target="../tags/tag10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66.png"/><Relationship Id="rId2" Type="http://schemas.openxmlformats.org/officeDocument/2006/relationships/slideLayout" Target="../slideLayouts/slideLayout34.xml"/><Relationship Id="rId1" Type="http://schemas.openxmlformats.org/officeDocument/2006/relationships/tags" Target="../tags/tag1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5.xml"/><Relationship Id="rId1" Type="http://schemas.openxmlformats.org/officeDocument/2006/relationships/tags" Target="../tags/tag1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4.xml"/><Relationship Id="rId1" Type="http://schemas.openxmlformats.org/officeDocument/2006/relationships/tags" Target="../tags/tag1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1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1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1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1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1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9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1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1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tags" Target="../tags/tag12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12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124.xml"/><Relationship Id="rId5" Type="http://schemas.openxmlformats.org/officeDocument/2006/relationships/image" Target="../media/image55.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4.xml"/><Relationship Id="rId1" Type="http://schemas.openxmlformats.org/officeDocument/2006/relationships/tags" Target="../tags/tag125.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126.xml"/><Relationship Id="rId5" Type="http://schemas.microsoft.com/office/2007/relationships/hdphoto" Target="../media/hdphoto8.wdp"/><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127.xml"/></Relationships>
</file>

<file path=ppt/slides/_rels/slide3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39.xml"/><Relationship Id="rId7" Type="http://schemas.openxmlformats.org/officeDocument/2006/relationships/image" Target="../media/image74.svg"/><Relationship Id="rId2" Type="http://schemas.openxmlformats.org/officeDocument/2006/relationships/slideLayout" Target="../slideLayouts/slideLayout34.xml"/><Relationship Id="rId1" Type="http://schemas.openxmlformats.org/officeDocument/2006/relationships/tags" Target="../tags/tag128.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8.png"/><Relationship Id="rId2" Type="http://schemas.openxmlformats.org/officeDocument/2006/relationships/slideLayout" Target="../slideLayouts/slideLayout34.xml"/><Relationship Id="rId1" Type="http://schemas.openxmlformats.org/officeDocument/2006/relationships/tags" Target="../tags/tag13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13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4.xml"/><Relationship Id="rId1" Type="http://schemas.openxmlformats.org/officeDocument/2006/relationships/tags" Target="../tags/tag13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7.xml"/><Relationship Id="rId1" Type="http://schemas.openxmlformats.org/officeDocument/2006/relationships/tags" Target="../tags/tag13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13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13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13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13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4.xml"/><Relationship Id="rId1" Type="http://schemas.openxmlformats.org/officeDocument/2006/relationships/tags" Target="../tags/tag1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35.xml"/><Relationship Id="rId1" Type="http://schemas.openxmlformats.org/officeDocument/2006/relationships/tags" Target="../tags/tag9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13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5.xml"/><Relationship Id="rId1" Type="http://schemas.openxmlformats.org/officeDocument/2006/relationships/tags" Target="../tags/tag140.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14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14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143.xml"/></Relationships>
</file>

<file path=ppt/slides/_rels/slide5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notesSlide" Target="../notesSlides/notesSlide55.xml"/><Relationship Id="rId7" Type="http://schemas.openxmlformats.org/officeDocument/2006/relationships/image" Target="../media/image73.png"/><Relationship Id="rId2" Type="http://schemas.openxmlformats.org/officeDocument/2006/relationships/slideLayout" Target="../slideLayouts/slideLayout34.xml"/><Relationship Id="rId1" Type="http://schemas.openxmlformats.org/officeDocument/2006/relationships/tags" Target="../tags/tag144.xml"/><Relationship Id="rId6" Type="http://schemas.openxmlformats.org/officeDocument/2006/relationships/image" Target="../media/image55.png"/><Relationship Id="rId5" Type="http://schemas.openxmlformats.org/officeDocument/2006/relationships/image" Target="../media/image23.png"/><Relationship Id="rId4" Type="http://schemas.openxmlformats.org/officeDocument/2006/relationships/image" Target="../media/image81.png"/><Relationship Id="rId9"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14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14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14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9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96.xml"/></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34.png"/><Relationship Id="rId3" Type="http://schemas.openxmlformats.org/officeDocument/2006/relationships/notesSlide" Target="../notesSlides/notesSlide8.xml"/><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slideLayout" Target="../slideLayouts/slideLayout34.xml"/><Relationship Id="rId1" Type="http://schemas.openxmlformats.org/officeDocument/2006/relationships/tags" Target="../tags/tag97.xml"/><Relationship Id="rId6" Type="http://schemas.microsoft.com/office/2007/relationships/hdphoto" Target="../media/hdphoto5.wdp"/><Relationship Id="rId11" Type="http://schemas.openxmlformats.org/officeDocument/2006/relationships/image" Target="../media/image32.jpeg"/><Relationship Id="rId5" Type="http://schemas.openxmlformats.org/officeDocument/2006/relationships/image" Target="../media/image29.png"/><Relationship Id="rId10" Type="http://schemas.microsoft.com/office/2007/relationships/hdphoto" Target="../media/hdphoto7.wdp"/><Relationship Id="rId4" Type="http://schemas.openxmlformats.org/officeDocument/2006/relationships/image" Target="../media/image28.jpeg"/><Relationship Id="rId9" Type="http://schemas.openxmlformats.org/officeDocument/2006/relationships/image" Target="../media/image31.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notesSlide" Target="../notesSlides/notesSlide9.xml"/><Relationship Id="rId7" Type="http://schemas.openxmlformats.org/officeDocument/2006/relationships/image" Target="../media/image38.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slideLayout" Target="../slideLayouts/slideLayout34.xml"/><Relationship Id="rId16" Type="http://schemas.openxmlformats.org/officeDocument/2006/relationships/image" Target="../media/image46.png"/><Relationship Id="rId1" Type="http://schemas.openxmlformats.org/officeDocument/2006/relationships/tags" Target="../tags/tag98.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on AWS</a:t>
            </a:r>
          </a:p>
        </p:txBody>
      </p:sp>
      <p:sp>
        <p:nvSpPr>
          <p:cNvPr id="4" name="Text Placeholder 3"/>
          <p:cNvSpPr>
            <a:spLocks noGrp="1"/>
          </p:cNvSpPr>
          <p:nvPr>
            <p:ph type="subTitle" idx="1"/>
          </p:nvPr>
        </p:nvSpPr>
        <p:spPr/>
        <p:txBody>
          <a:bodyPr/>
          <a:lstStyle/>
          <a:p>
            <a:r>
              <a:rPr lang="en-US" dirty="0"/>
              <a:t>Module 9: Processing Your Application Logic</a:t>
            </a:r>
          </a:p>
        </p:txBody>
      </p:sp>
      <p:sp>
        <p:nvSpPr>
          <p:cNvPr id="5" name="Rounded Rectangle 4"/>
          <p:cNvSpPr/>
          <p:nvPr/>
        </p:nvSpPr>
        <p:spPr>
          <a:xfrm>
            <a:off x="237664" y="5868933"/>
            <a:ext cx="1233663" cy="487417"/>
          </a:xfrm>
          <a:prstGeom prst="roundRect">
            <a:avLst/>
          </a:prstGeom>
          <a:solidFill>
            <a:schemeClr val="accent2"/>
          </a:solidFill>
          <a:ln>
            <a:noFill/>
          </a:ln>
        </p:spPr>
        <p:style>
          <a:lnRef idx="1">
            <a:schemeClr val="dk1"/>
          </a:lnRef>
          <a:fillRef idx="3">
            <a:schemeClr val="dk1"/>
          </a:fillRef>
          <a:effectRef idx="2">
            <a:schemeClr val="dk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solidFill>
                <a:effectLst/>
                <a:uLnTx/>
                <a:uFillTx/>
                <a:latin typeface="Amazon Ember" panose="02000000000000000000" pitchFamily="2" charset="0"/>
                <a:ea typeface="Amazon Ember" panose="02000000000000000000" pitchFamily="2" charset="0"/>
                <a:cs typeface="+mn-cs"/>
              </a:rPr>
              <a:t>Lab</a:t>
            </a:r>
          </a:p>
        </p:txBody>
      </p:sp>
    </p:spTree>
    <p:custDataLst>
      <p:tags r:id="rId1"/>
    </p:custDataLst>
    <p:extLst>
      <p:ext uri="{BB962C8B-B14F-4D97-AF65-F5344CB8AC3E}">
        <p14:creationId xmlns:p14="http://schemas.microsoft.com/office/powerpoint/2010/main" val="2421401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23BDDF-2607-4766-BD27-C8B683CFB8FC}"/>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itle 6"/>
          <p:cNvSpPr>
            <a:spLocks noGrp="1"/>
          </p:cNvSpPr>
          <p:nvPr>
            <p:ph type="title"/>
          </p:nvPr>
        </p:nvSpPr>
        <p:spPr/>
        <p:txBody>
          <a:bodyPr/>
          <a:lstStyle/>
          <a:p>
            <a:r>
              <a:rPr lang="en-US" dirty="0"/>
              <a:t>Anatomy of a Lambda function</a:t>
            </a:r>
          </a:p>
        </p:txBody>
      </p:sp>
      <p:grpSp>
        <p:nvGrpSpPr>
          <p:cNvPr id="4" name="justGraphic">
            <a:extLst>
              <a:ext uri="{FF2B5EF4-FFF2-40B4-BE49-F238E27FC236}">
                <a16:creationId xmlns:a16="http://schemas.microsoft.com/office/drawing/2014/main" id="{3FC4C194-6054-4D85-AA55-9123DE76D9B9}"/>
              </a:ext>
              <a:ext uri="{C183D7F6-B498-43B3-948B-1728B52AA6E4}">
                <adec:decorative xmlns:adec="http://schemas.microsoft.com/office/drawing/2017/decorative" val="1"/>
              </a:ext>
            </a:extLst>
          </p:cNvPr>
          <p:cNvGrpSpPr/>
          <p:nvPr/>
        </p:nvGrpSpPr>
        <p:grpSpPr>
          <a:xfrm>
            <a:off x="644704" y="2175180"/>
            <a:ext cx="10775475" cy="3761126"/>
            <a:chOff x="644704" y="2175180"/>
            <a:chExt cx="10775475" cy="3761126"/>
          </a:xfrm>
        </p:grpSpPr>
        <p:sp>
          <p:nvSpPr>
            <p:cNvPr id="6" name="Freeform 5"/>
            <p:cNvSpPr/>
            <p:nvPr/>
          </p:nvSpPr>
          <p:spPr>
            <a:xfrm>
              <a:off x="3015915" y="2215312"/>
              <a:ext cx="1664112" cy="1657295"/>
            </a:xfrm>
            <a:custGeom>
              <a:avLst/>
              <a:gdLst>
                <a:gd name="connsiteX0" fmla="*/ 0 w 2436425"/>
                <a:gd name="connsiteY0" fmla="*/ 1213223 h 2426446"/>
                <a:gd name="connsiteX1" fmla="*/ 1218213 w 2436425"/>
                <a:gd name="connsiteY1" fmla="*/ 0 h 2426446"/>
                <a:gd name="connsiteX2" fmla="*/ 2436426 w 2436425"/>
                <a:gd name="connsiteY2" fmla="*/ 1213223 h 2426446"/>
                <a:gd name="connsiteX3" fmla="*/ 1218213 w 2436425"/>
                <a:gd name="connsiteY3" fmla="*/ 2426446 h 2426446"/>
                <a:gd name="connsiteX4" fmla="*/ 0 w 2436425"/>
                <a:gd name="connsiteY4" fmla="*/ 1213223 h 242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425" h="2426446">
                  <a:moveTo>
                    <a:pt x="0" y="1213223"/>
                  </a:moveTo>
                  <a:cubicBezTo>
                    <a:pt x="0" y="543178"/>
                    <a:pt x="545413" y="0"/>
                    <a:pt x="1218213" y="0"/>
                  </a:cubicBezTo>
                  <a:cubicBezTo>
                    <a:pt x="1891013" y="0"/>
                    <a:pt x="2436426" y="543178"/>
                    <a:pt x="2436426" y="1213223"/>
                  </a:cubicBezTo>
                  <a:cubicBezTo>
                    <a:pt x="2436426" y="1883268"/>
                    <a:pt x="1891013" y="2426446"/>
                    <a:pt x="1218213" y="2426446"/>
                  </a:cubicBezTo>
                  <a:cubicBezTo>
                    <a:pt x="545413" y="2426446"/>
                    <a:pt x="0" y="1883268"/>
                    <a:pt x="0" y="1213223"/>
                  </a:cubicBezTo>
                  <a:close/>
                </a:path>
              </a:pathLst>
            </a:custGeom>
            <a:blipFill rotWithShape="0">
              <a:blip r:embed="rId4"/>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39356" tIns="437895" rIns="439356" bIns="437895"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65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 name="Rounded Rectangle 2"/>
            <p:cNvSpPr/>
            <p:nvPr/>
          </p:nvSpPr>
          <p:spPr>
            <a:xfrm>
              <a:off x="644704" y="3189536"/>
              <a:ext cx="1881686" cy="788276"/>
            </a:xfrm>
            <a:prstGeom prst="roundRect">
              <a:avLst>
                <a:gd name="adj" fmla="val 0"/>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ea typeface="+mn-ea"/>
                  <a:cs typeface="+mn-cs"/>
                </a:rPr>
                <a:t>+ Triggers</a:t>
              </a:r>
            </a:p>
          </p:txBody>
        </p:sp>
        <p:sp>
          <p:nvSpPr>
            <p:cNvPr id="10" name="Rounded Rectangle 9"/>
            <p:cNvSpPr/>
            <p:nvPr/>
          </p:nvSpPr>
          <p:spPr>
            <a:xfrm>
              <a:off x="644704" y="2175180"/>
              <a:ext cx="1881686" cy="788276"/>
            </a:xfrm>
            <a:prstGeom prst="roundRect">
              <a:avLst>
                <a:gd name="adj" fmla="val 0"/>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ea typeface="+mn-ea"/>
                  <a:cs typeface="+mn-cs"/>
                </a:rPr>
                <a:t>Access permissions</a:t>
              </a:r>
            </a:p>
          </p:txBody>
        </p:sp>
        <p:sp>
          <p:nvSpPr>
            <p:cNvPr id="13" name="Freeform 12"/>
            <p:cNvSpPr/>
            <p:nvPr/>
          </p:nvSpPr>
          <p:spPr>
            <a:xfrm>
              <a:off x="5279487" y="2222884"/>
              <a:ext cx="2528728" cy="1643656"/>
            </a:xfrm>
            <a:custGeom>
              <a:avLst/>
              <a:gdLst>
                <a:gd name="connsiteX0" fmla="*/ 0 w 2298844"/>
                <a:gd name="connsiteY0" fmla="*/ 0 h 1234904"/>
                <a:gd name="connsiteX1" fmla="*/ 2298844 w 2298844"/>
                <a:gd name="connsiteY1" fmla="*/ 0 h 1234904"/>
                <a:gd name="connsiteX2" fmla="*/ 2298844 w 2298844"/>
                <a:gd name="connsiteY2" fmla="*/ 1234904 h 1234904"/>
                <a:gd name="connsiteX3" fmla="*/ 0 w 2298844"/>
                <a:gd name="connsiteY3" fmla="*/ 1234904 h 1234904"/>
                <a:gd name="connsiteX4" fmla="*/ 0 w 2298844"/>
                <a:gd name="connsiteY4" fmla="*/ 0 h 1234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844" h="1234904">
                  <a:moveTo>
                    <a:pt x="0" y="0"/>
                  </a:moveTo>
                  <a:lnTo>
                    <a:pt x="2298844" y="0"/>
                  </a:lnTo>
                  <a:lnTo>
                    <a:pt x="2298844" y="1234904"/>
                  </a:lnTo>
                  <a:lnTo>
                    <a:pt x="0" y="1234904"/>
                  </a:lnTo>
                  <a:lnTo>
                    <a:pt x="0" y="0"/>
                  </a:lnTo>
                  <a:close/>
                </a:path>
              </a:pathLst>
            </a:custGeom>
            <a:solidFill>
              <a:schemeClr val="accent3"/>
            </a:solidFill>
            <a:ln w="25400">
              <a:solidFill>
                <a:schemeClr val="tx2"/>
              </a:solidFill>
            </a:ln>
          </p:spPr>
          <p:style>
            <a:lnRef idx="1">
              <a:schemeClr val="accent4"/>
            </a:lnRef>
            <a:fillRef idx="2">
              <a:schemeClr val="accent4"/>
            </a:fillRef>
            <a:effectRef idx="1">
              <a:schemeClr val="accent4"/>
            </a:effectRef>
            <a:fontRef idx="minor">
              <a:schemeClr val="dk1"/>
            </a:fontRef>
          </p:style>
          <p:txBody>
            <a:bodyPr spcFirstLastPara="0" vert="horz" wrap="square" lIns="0" tIns="0" rIns="0" bIns="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chemeClr val="tx1"/>
                  </a:solidFill>
                  <a:effectLst/>
                  <a:uLnTx/>
                  <a:uFillTx/>
                  <a:ea typeface="Amazon Ember" panose="020B0603020204020204" pitchFamily="34" charset="0"/>
                  <a:cs typeface="Amazon Ember" panose="020B0603020204020204" pitchFamily="34" charset="0"/>
                </a:rPr>
                <a:t>Code</a:t>
              </a:r>
              <a:endParaRPr kumimoji="0" lang="en-US" sz="1600" b="0" i="0" u="none" strike="noStrike" kern="1200" cap="none" spc="0" normalizeH="0" baseline="0" noProof="0" dirty="0">
                <a:ln>
                  <a:noFill/>
                </a:ln>
                <a:solidFill>
                  <a:schemeClr val="tx1"/>
                </a:solidFill>
                <a:effectLst/>
                <a:uLnTx/>
                <a:uFillTx/>
                <a:ea typeface="Amazon Ember" panose="020B0603020204020204" pitchFamily="34" charset="0"/>
                <a:cs typeface="Amazon Ember" panose="020B0603020204020204" pitchFamily="34" charset="0"/>
              </a:endParaRPr>
            </a:p>
            <a:p>
              <a:pPr marL="628650" marR="0" lvl="2"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chemeClr val="tx1"/>
                  </a:solidFill>
                  <a:effectLst/>
                  <a:uLnTx/>
                  <a:uFillTx/>
                  <a:ea typeface="+mn-ea"/>
                  <a:cs typeface="+mn-cs"/>
                </a:rPr>
                <a:t>Handler function</a:t>
              </a:r>
            </a:p>
            <a:p>
              <a:pPr marL="628650" marR="0" lvl="2" indent="-171450" algn="l" defTabSz="711200"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chemeClr val="tx1"/>
                  </a:solidFill>
                  <a:effectLst/>
                  <a:uLnTx/>
                  <a:uFillTx/>
                  <a:ea typeface="+mn-ea"/>
                  <a:cs typeface="+mn-cs"/>
                </a:rPr>
                <a:t>Other </a:t>
              </a:r>
            </a:p>
          </p:txBody>
        </p:sp>
        <p:sp>
          <p:nvSpPr>
            <p:cNvPr id="43" name="Rounded Rectangle 42"/>
            <p:cNvSpPr/>
            <p:nvPr/>
          </p:nvSpPr>
          <p:spPr>
            <a:xfrm>
              <a:off x="8389703" y="2205429"/>
              <a:ext cx="3030476" cy="788276"/>
            </a:xfrm>
            <a:prstGeom prst="roundRect">
              <a:avLst>
                <a:gd name="adj" fmla="val 0"/>
              </a:avLst>
            </a:prstGeom>
            <a:solidFill>
              <a:schemeClr val="accent3"/>
            </a:solidFill>
            <a:ln w="25400">
              <a:solidFill>
                <a:schemeClr val="tx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ea typeface="Amazon Ember" panose="020B0603020204020204" pitchFamily="34" charset="0"/>
                  <a:cs typeface="Amazon Ember" panose="020B0603020204020204" pitchFamily="34" charset="0"/>
                </a:rPr>
                <a:t>Runtime</a:t>
              </a:r>
              <a:br>
                <a:rPr kumimoji="0" lang="en-US" sz="2000" b="0" i="0" u="none" strike="noStrike" kern="1200" cap="none" spc="0" normalizeH="0" baseline="0" noProof="0" dirty="0">
                  <a:ln>
                    <a:noFill/>
                  </a:ln>
                  <a:solidFill>
                    <a:schemeClr val="tx1"/>
                  </a:solidFill>
                  <a:effectLst/>
                  <a:uLnTx/>
                  <a:uFillTx/>
                  <a:ea typeface="+mn-ea"/>
                  <a:cs typeface="+mn-cs"/>
                </a:rPr>
              </a:br>
              <a:r>
                <a:rPr kumimoji="0" lang="en-US" sz="1600" b="0" i="0" u="none" strike="noStrike" kern="1200" cap="none" spc="0" normalizeH="0" baseline="0" noProof="0" dirty="0">
                  <a:ln>
                    <a:noFill/>
                  </a:ln>
                  <a:solidFill>
                    <a:schemeClr val="tx1"/>
                  </a:solidFill>
                  <a:effectLst/>
                  <a:uLnTx/>
                  <a:uFillTx/>
                  <a:ea typeface="+mn-ea"/>
                  <a:cs typeface="+mn-cs"/>
                </a:rPr>
                <a:t>(Java, .Net, Node.js, Python…)</a:t>
              </a:r>
              <a:endParaRPr kumimoji="0" lang="en-US" sz="2000" b="0" i="0" u="none" strike="noStrike" kern="1200" cap="none" spc="0" normalizeH="0" baseline="0" noProof="0" dirty="0">
                <a:ln>
                  <a:noFill/>
                </a:ln>
                <a:solidFill>
                  <a:schemeClr val="tx1"/>
                </a:solidFill>
                <a:effectLst/>
                <a:uLnTx/>
                <a:uFillTx/>
                <a:ea typeface="+mn-ea"/>
                <a:cs typeface="+mn-cs"/>
              </a:endParaRPr>
            </a:p>
          </p:txBody>
        </p:sp>
        <p:sp>
          <p:nvSpPr>
            <p:cNvPr id="21" name="Rounded Rectangle 42">
              <a:extLst>
                <a:ext uri="{FF2B5EF4-FFF2-40B4-BE49-F238E27FC236}">
                  <a16:creationId xmlns:a16="http://schemas.microsoft.com/office/drawing/2014/main" id="{021D72FA-244D-4613-A064-865B19F8ACC6}"/>
                </a:ext>
              </a:extLst>
            </p:cNvPr>
            <p:cNvSpPr/>
            <p:nvPr/>
          </p:nvSpPr>
          <p:spPr>
            <a:xfrm>
              <a:off x="8389703" y="3073992"/>
              <a:ext cx="3030476" cy="788276"/>
            </a:xfrm>
            <a:prstGeom prst="roundRect">
              <a:avLst>
                <a:gd name="adj" fmla="val 0"/>
              </a:avLst>
            </a:prstGeom>
            <a:solidFill>
              <a:schemeClr val="accent3"/>
            </a:solidFill>
            <a:ln w="25400">
              <a:solidFill>
                <a:schemeClr val="tx2"/>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defTabSz="889000">
                <a:lnSpc>
                  <a:spcPct val="90000"/>
                </a:lnSpc>
                <a:spcBef>
                  <a:spcPct val="0"/>
                </a:spcBef>
                <a:spcAft>
                  <a:spcPct val="35000"/>
                </a:spcAft>
                <a:defRPr/>
              </a:pPr>
              <a:r>
                <a:rPr lang="en-US" sz="2400" dirty="0">
                  <a:solidFill>
                    <a:schemeClr val="tx1"/>
                  </a:solidFill>
                  <a:ea typeface="Amazon Ember" panose="020B0603020204020204" pitchFamily="34" charset="0"/>
                  <a:cs typeface="Amazon Ember" panose="020B0603020204020204" pitchFamily="34" charset="0"/>
                </a:rPr>
                <a:t>Layers</a:t>
              </a:r>
              <a:br>
                <a:rPr lang="en-US" sz="2000" dirty="0">
                  <a:solidFill>
                    <a:schemeClr val="tx1"/>
                  </a:solidFill>
                </a:rPr>
              </a:br>
              <a:r>
                <a:rPr lang="en-US" sz="1600" dirty="0">
                  <a:solidFill>
                    <a:schemeClr val="tx1"/>
                  </a:solidFill>
                </a:rPr>
                <a:t>(reuse/share code)</a:t>
              </a:r>
            </a:p>
          </p:txBody>
        </p:sp>
        <p:sp>
          <p:nvSpPr>
            <p:cNvPr id="5" name="TextBox 4">
              <a:extLst>
                <a:ext uri="{FF2B5EF4-FFF2-40B4-BE49-F238E27FC236}">
                  <a16:creationId xmlns:a16="http://schemas.microsoft.com/office/drawing/2014/main" id="{A8AD892E-2F7D-4310-94A8-E2A04E2DF112}"/>
                </a:ext>
              </a:extLst>
            </p:cNvPr>
            <p:cNvSpPr txBox="1"/>
            <p:nvPr/>
          </p:nvSpPr>
          <p:spPr>
            <a:xfrm>
              <a:off x="7727205" y="2635545"/>
              <a:ext cx="743508" cy="76944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4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3" name="Freeform 15">
              <a:extLst>
                <a:ext uri="{FF2B5EF4-FFF2-40B4-BE49-F238E27FC236}">
                  <a16:creationId xmlns:a16="http://schemas.microsoft.com/office/drawing/2014/main" id="{F840FF52-53AE-4D76-800E-3D26B43DCBC0}"/>
                </a:ext>
              </a:extLst>
            </p:cNvPr>
            <p:cNvSpPr/>
            <p:nvPr/>
          </p:nvSpPr>
          <p:spPr>
            <a:xfrm>
              <a:off x="2583606" y="4292650"/>
              <a:ext cx="2528730" cy="1643656"/>
            </a:xfrm>
            <a:custGeom>
              <a:avLst/>
              <a:gdLst>
                <a:gd name="connsiteX0" fmla="*/ 0 w 2298844"/>
                <a:gd name="connsiteY0" fmla="*/ 0 h 1234904"/>
                <a:gd name="connsiteX1" fmla="*/ 2298844 w 2298844"/>
                <a:gd name="connsiteY1" fmla="*/ 0 h 1234904"/>
                <a:gd name="connsiteX2" fmla="*/ 2298844 w 2298844"/>
                <a:gd name="connsiteY2" fmla="*/ 1234904 h 1234904"/>
                <a:gd name="connsiteX3" fmla="*/ 0 w 2298844"/>
                <a:gd name="connsiteY3" fmla="*/ 1234904 h 1234904"/>
                <a:gd name="connsiteX4" fmla="*/ 0 w 2298844"/>
                <a:gd name="connsiteY4" fmla="*/ 0 h 1234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8844" h="1234904">
                  <a:moveTo>
                    <a:pt x="0" y="0"/>
                  </a:moveTo>
                  <a:lnTo>
                    <a:pt x="2298844" y="0"/>
                  </a:lnTo>
                  <a:lnTo>
                    <a:pt x="2298844" y="1234904"/>
                  </a:lnTo>
                  <a:lnTo>
                    <a:pt x="0" y="1234904"/>
                  </a:lnTo>
                  <a:lnTo>
                    <a:pt x="0" y="0"/>
                  </a:lnTo>
                  <a:close/>
                </a:path>
              </a:pathLst>
            </a:custGeom>
            <a:no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tx2"/>
                  </a:solidFill>
                  <a:effectLst/>
                  <a:uLnTx/>
                  <a:uFillTx/>
                  <a:ea typeface="+mn-ea"/>
                  <a:cs typeface="+mn-cs"/>
                </a:rPr>
                <a:t>Configurations</a:t>
              </a:r>
            </a:p>
            <a:p>
              <a:pPr marL="800100" marR="0" lvl="1" indent="-342900" algn="l" defTabSz="8890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2"/>
                  </a:solidFill>
                  <a:effectLst/>
                  <a:uLnTx/>
                  <a:uFillTx/>
                  <a:ea typeface="+mn-ea"/>
                  <a:cs typeface="+mn-cs"/>
                </a:rPr>
                <a:t>Concurrency</a:t>
              </a:r>
            </a:p>
            <a:p>
              <a:pPr marL="800100" marR="0" lvl="1" indent="-342900" algn="l" defTabSz="8890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2"/>
                  </a:solidFill>
                  <a:effectLst/>
                  <a:uLnTx/>
                  <a:uFillTx/>
                  <a:ea typeface="+mn-ea"/>
                  <a:cs typeface="+mn-cs"/>
                </a:rPr>
                <a:t>Memory</a:t>
              </a:r>
            </a:p>
            <a:p>
              <a:pPr marL="800100" marR="0" lvl="1" indent="-342900" algn="l" defTabSz="8890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2"/>
                  </a:solidFill>
                  <a:effectLst/>
                  <a:uLnTx/>
                  <a:uFillTx/>
                  <a:ea typeface="+mn-ea"/>
                  <a:cs typeface="+mn-cs"/>
                </a:rPr>
                <a:t>Timeouts</a:t>
              </a:r>
            </a:p>
          </p:txBody>
        </p:sp>
      </p:grpSp>
    </p:spTree>
    <p:custDataLst>
      <p:tags r:id="rId1"/>
    </p:custDataLst>
    <p:extLst>
      <p:ext uri="{BB962C8B-B14F-4D97-AF65-F5344CB8AC3E}">
        <p14:creationId xmlns:p14="http://schemas.microsoft.com/office/powerpoint/2010/main" val="3435616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AWS Lambda invocation models</a:t>
            </a:r>
            <a:endParaRPr lang="en-US" dirty="0"/>
          </a:p>
        </p:txBody>
      </p:sp>
      <p:sp>
        <p:nvSpPr>
          <p:cNvPr id="5" name="Text Placeholder 4"/>
          <p:cNvSpPr>
            <a:spLocks noGrp="1"/>
          </p:cNvSpPr>
          <p:nvPr>
            <p:ph type="subTitle" idx="1"/>
          </p:nvPr>
        </p:nvSpPr>
        <p:spPr/>
        <p:txBody>
          <a:bodyPr/>
          <a:lstStyle/>
          <a:p>
            <a:r>
              <a:rPr lang="en-US"/>
              <a:t>Module 9: Processing Your Application Logic</a:t>
            </a:r>
            <a:endParaRPr lang="en-US" dirty="0"/>
          </a:p>
        </p:txBody>
      </p:sp>
    </p:spTree>
    <p:custDataLst>
      <p:tags r:id="rId1"/>
    </p:custDataLst>
    <p:extLst>
      <p:ext uri="{BB962C8B-B14F-4D97-AF65-F5344CB8AC3E}">
        <p14:creationId xmlns:p14="http://schemas.microsoft.com/office/powerpoint/2010/main" val="156358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pPr lvl="0"/>
            <a:fld id="{9FC43BFD-8FF7-A343-A8A6-E2338FCE8046}" type="slidenum">
              <a:rPr lang="en-US" noProof="0" smtClean="0"/>
              <a:pPr lvl="0"/>
              <a:t>12</a:t>
            </a:fld>
            <a:endParaRPr lang="en-US" noProof="0" dirty="0"/>
          </a:p>
        </p:txBody>
      </p:sp>
      <p:sp>
        <p:nvSpPr>
          <p:cNvPr id="2" name="Title 1"/>
          <p:cNvSpPr>
            <a:spLocks noGrp="1"/>
          </p:cNvSpPr>
          <p:nvPr>
            <p:ph type="title"/>
          </p:nvPr>
        </p:nvSpPr>
        <p:spPr/>
        <p:txBody>
          <a:bodyPr/>
          <a:lstStyle/>
          <a:p>
            <a:r>
              <a:rPr lang="en-US" dirty="0"/>
              <a:t>Ways to invoke Lambda functions</a:t>
            </a:r>
          </a:p>
        </p:txBody>
      </p:sp>
      <p:grpSp>
        <p:nvGrpSpPr>
          <p:cNvPr id="5" name="JustGraphic">
            <a:extLst>
              <a:ext uri="{FF2B5EF4-FFF2-40B4-BE49-F238E27FC236}">
                <a16:creationId xmlns:a16="http://schemas.microsoft.com/office/drawing/2014/main" id="{5C722B11-95AB-490B-8665-4FCB88EF9368}"/>
              </a:ext>
              <a:ext uri="{C183D7F6-B498-43B3-948B-1728B52AA6E4}">
                <adec:decorative xmlns:adec="http://schemas.microsoft.com/office/drawing/2017/decorative" val="1"/>
              </a:ext>
            </a:extLst>
          </p:cNvPr>
          <p:cNvGrpSpPr/>
          <p:nvPr/>
        </p:nvGrpSpPr>
        <p:grpSpPr>
          <a:xfrm>
            <a:off x="250533" y="1250761"/>
            <a:ext cx="11738498" cy="5055268"/>
            <a:chOff x="250533" y="1250761"/>
            <a:chExt cx="11738498" cy="5055268"/>
          </a:xfrm>
        </p:grpSpPr>
        <p:grpSp>
          <p:nvGrpSpPr>
            <p:cNvPr id="27" name="Group 26"/>
            <p:cNvGrpSpPr/>
            <p:nvPr/>
          </p:nvGrpSpPr>
          <p:grpSpPr>
            <a:xfrm>
              <a:off x="5612790" y="3769494"/>
              <a:ext cx="1737829" cy="980049"/>
              <a:chOff x="5612790" y="3706430"/>
              <a:chExt cx="1737829" cy="980049"/>
            </a:xfrm>
          </p:grpSpPr>
          <p:pic>
            <p:nvPicPr>
              <p:cNvPr id="194"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790" y="3706430"/>
                <a:ext cx="980049" cy="9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6509912" y="3924231"/>
                <a:ext cx="8407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rial" panose="020B0604020202020204" pitchFamily="34" charset="0"/>
                  </a:rPr>
                  <a:t>Event queue</a:t>
                </a:r>
              </a:p>
            </p:txBody>
          </p:sp>
        </p:grpSp>
        <p:sp>
          <p:nvSpPr>
            <p:cNvPr id="136" name="Content Placeholder 6"/>
            <p:cNvSpPr txBox="1">
              <a:spLocks/>
            </p:cNvSpPr>
            <p:nvPr/>
          </p:nvSpPr>
          <p:spPr>
            <a:xfrm>
              <a:off x="4325131" y="1392314"/>
              <a:ext cx="355536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ea typeface="Amazon Ember" panose="020B0603020204020204" pitchFamily="34" charset="0"/>
                  <a:cs typeface="Amazon Ember" panose="020B0603020204020204" pitchFamily="34" charset="0"/>
                </a:rPr>
                <a:t>Asynchronous (push)</a:t>
              </a:r>
            </a:p>
          </p:txBody>
        </p:sp>
        <p:sp>
          <p:nvSpPr>
            <p:cNvPr id="137" name="Content Placeholder 7"/>
            <p:cNvSpPr txBox="1">
              <a:spLocks/>
            </p:cNvSpPr>
            <p:nvPr/>
          </p:nvSpPr>
          <p:spPr>
            <a:xfrm>
              <a:off x="8123320" y="1388428"/>
              <a:ext cx="3811649"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400" b="0" i="0" u="none" strike="noStrike" kern="1200" cap="none" spc="0" normalizeH="0" baseline="0" noProof="0" dirty="0">
                  <a:ln>
                    <a:noFill/>
                  </a:ln>
                  <a:solidFill>
                    <a:srgbClr val="000000"/>
                  </a:solidFill>
                  <a:effectLst/>
                  <a:uLnTx/>
                  <a:uFillTx/>
                  <a:ea typeface="Amazon Ember" panose="020B0603020204020204" pitchFamily="34" charset="0"/>
                  <a:cs typeface="Amazon Ember" panose="020B0603020204020204" pitchFamily="34" charset="0"/>
                </a:rPr>
                <a:t>Poll-based (pull)</a:t>
              </a:r>
            </a:p>
          </p:txBody>
        </p:sp>
        <p:sp>
          <p:nvSpPr>
            <p:cNvPr id="148" name="Rectangle 147">
              <a:extLst>
                <a:ext uri="{FF2B5EF4-FFF2-40B4-BE49-F238E27FC236}">
                  <a16:creationId xmlns:a16="http://schemas.microsoft.com/office/drawing/2014/main" id="{B49CC617-0B6F-E443-A86E-10E483818134}"/>
                </a:ext>
              </a:extLst>
            </p:cNvPr>
            <p:cNvSpPr/>
            <p:nvPr/>
          </p:nvSpPr>
          <p:spPr>
            <a:xfrm>
              <a:off x="4162679" y="1250761"/>
              <a:ext cx="3880271" cy="505526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sp>
          <p:nvSpPr>
            <p:cNvPr id="149" name="Rectangle 148">
              <a:extLst>
                <a:ext uri="{FF2B5EF4-FFF2-40B4-BE49-F238E27FC236}">
                  <a16:creationId xmlns:a16="http://schemas.microsoft.com/office/drawing/2014/main" id="{8460F52D-C9E2-7540-8C12-71E9CDF3E9BC}"/>
                </a:ext>
              </a:extLst>
            </p:cNvPr>
            <p:cNvSpPr/>
            <p:nvPr/>
          </p:nvSpPr>
          <p:spPr>
            <a:xfrm>
              <a:off x="8108760" y="1250761"/>
              <a:ext cx="3880271" cy="505526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sp>
          <p:nvSpPr>
            <p:cNvPr id="163" name="TextBox 162">
              <a:extLst>
                <a:ext uri="{FF2B5EF4-FFF2-40B4-BE49-F238E27FC236}">
                  <a16:creationId xmlns:a16="http://schemas.microsoft.com/office/drawing/2014/main" id="{0E971A31-35A5-5E4E-A8C8-7BD49E05F94E}"/>
                </a:ext>
              </a:extLst>
            </p:cNvPr>
            <p:cNvSpPr txBox="1"/>
            <p:nvPr/>
          </p:nvSpPr>
          <p:spPr>
            <a:xfrm>
              <a:off x="6048701" y="2596007"/>
              <a:ext cx="15198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ea typeface="Amazon Ember" panose="02000000000000000000" pitchFamily="2" charset="0"/>
                  <a:cs typeface="Amazon Ember" panose="020B0603020204020204" pitchFamily="34" charset="0"/>
                </a:rPr>
                <a:t>Amazon SNS</a:t>
              </a:r>
            </a:p>
          </p:txBody>
        </p:sp>
        <p:pic>
          <p:nvPicPr>
            <p:cNvPr id="164" name="Graphic 29">
              <a:extLst>
                <a:ext uri="{FF2B5EF4-FFF2-40B4-BE49-F238E27FC236}">
                  <a16:creationId xmlns:a16="http://schemas.microsoft.com/office/drawing/2014/main" id="{BD536DD8-1EF3-4F43-9296-1D8FCB86F1F3}"/>
                </a:ext>
              </a:extLst>
            </p:cNvPr>
            <p:cNvPicPr>
              <a:picLocks noChangeAspect="1"/>
            </p:cNvPicPr>
            <p:nvPr/>
          </p:nvPicPr>
          <p:blipFill>
            <a:blip r:embed="rId5"/>
            <a:stretch>
              <a:fillRect/>
            </a:stretch>
          </p:blipFill>
          <p:spPr>
            <a:xfrm>
              <a:off x="6453016" y="1839045"/>
              <a:ext cx="711200" cy="711200"/>
            </a:xfrm>
            <a:prstGeom prst="rect">
              <a:avLst/>
            </a:prstGeom>
          </p:spPr>
        </p:pic>
        <p:pic>
          <p:nvPicPr>
            <p:cNvPr id="166" name="Graphic 69">
              <a:extLst>
                <a:ext uri="{FF2B5EF4-FFF2-40B4-BE49-F238E27FC236}">
                  <a16:creationId xmlns:a16="http://schemas.microsoft.com/office/drawing/2014/main" id="{54134B1C-68A0-2F46-9E2C-F7BCA80438A7}"/>
                </a:ext>
              </a:extLst>
            </p:cNvPr>
            <p:cNvPicPr>
              <a:picLocks noChangeAspect="1"/>
            </p:cNvPicPr>
            <p:nvPr/>
          </p:nvPicPr>
          <p:blipFill>
            <a:blip r:embed="rId6"/>
            <a:stretch>
              <a:fillRect/>
            </a:stretch>
          </p:blipFill>
          <p:spPr>
            <a:xfrm>
              <a:off x="5000456" y="1839045"/>
              <a:ext cx="711200" cy="711200"/>
            </a:xfrm>
            <a:prstGeom prst="rect">
              <a:avLst/>
            </a:prstGeom>
          </p:spPr>
        </p:pic>
        <p:sp>
          <p:nvSpPr>
            <p:cNvPr id="167" name="TextBox 166">
              <a:extLst>
                <a:ext uri="{FF2B5EF4-FFF2-40B4-BE49-F238E27FC236}">
                  <a16:creationId xmlns:a16="http://schemas.microsoft.com/office/drawing/2014/main" id="{7FA9348E-E3AE-3F48-9EF0-785E5F84BFB5}"/>
                </a:ext>
              </a:extLst>
            </p:cNvPr>
            <p:cNvSpPr txBox="1"/>
            <p:nvPr/>
          </p:nvSpPr>
          <p:spPr>
            <a:xfrm>
              <a:off x="4641405" y="2596007"/>
              <a:ext cx="142930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mn-cs"/>
                </a:rPr>
                <a:t>Amazon S3</a:t>
              </a:r>
            </a:p>
          </p:txBody>
        </p:sp>
        <p:sp>
          <p:nvSpPr>
            <p:cNvPr id="169" name="TextBox 168">
              <a:extLst>
                <a:ext uri="{FF2B5EF4-FFF2-40B4-BE49-F238E27FC236}">
                  <a16:creationId xmlns:a16="http://schemas.microsoft.com/office/drawing/2014/main" id="{82DF82FE-B12C-2944-9A6B-C577B61F9A00}"/>
                </a:ext>
              </a:extLst>
            </p:cNvPr>
            <p:cNvSpPr txBox="1"/>
            <p:nvPr/>
          </p:nvSpPr>
          <p:spPr>
            <a:xfrm>
              <a:off x="9791941" y="2596007"/>
              <a:ext cx="20926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mn-cs"/>
                </a:rPr>
                <a:t>Amazon DynamoDB</a:t>
              </a:r>
            </a:p>
          </p:txBody>
        </p:sp>
        <p:pic>
          <p:nvPicPr>
            <p:cNvPr id="170" name="Graphic 43">
              <a:extLst>
                <a:ext uri="{FF2B5EF4-FFF2-40B4-BE49-F238E27FC236}">
                  <a16:creationId xmlns:a16="http://schemas.microsoft.com/office/drawing/2014/main" id="{EFCEDACD-5190-384D-953B-DE4FE39A9255}"/>
                </a:ext>
              </a:extLst>
            </p:cNvPr>
            <p:cNvPicPr>
              <a:picLocks noChangeAspect="1"/>
            </p:cNvPicPr>
            <p:nvPr/>
          </p:nvPicPr>
          <p:blipFill>
            <a:blip r:embed="rId7"/>
            <a:stretch>
              <a:fillRect/>
            </a:stretch>
          </p:blipFill>
          <p:spPr>
            <a:xfrm>
              <a:off x="10482661" y="1839045"/>
              <a:ext cx="711200" cy="711200"/>
            </a:xfrm>
            <a:prstGeom prst="rect">
              <a:avLst/>
            </a:prstGeom>
          </p:spPr>
        </p:pic>
        <p:sp>
          <p:nvSpPr>
            <p:cNvPr id="172" name="TextBox 171">
              <a:extLst>
                <a:ext uri="{FF2B5EF4-FFF2-40B4-BE49-F238E27FC236}">
                  <a16:creationId xmlns:a16="http://schemas.microsoft.com/office/drawing/2014/main" id="{0979471A-25E4-894B-8E02-32310EAB6F84}"/>
                </a:ext>
              </a:extLst>
            </p:cNvPr>
            <p:cNvSpPr txBox="1"/>
            <p:nvPr/>
          </p:nvSpPr>
          <p:spPr>
            <a:xfrm>
              <a:off x="8100530" y="2596007"/>
              <a:ext cx="169141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Amazon Ember" panose="020B0603020204020204" pitchFamily="34" charset="0"/>
                </a:rPr>
                <a:t>Amazon Kinesis</a:t>
              </a:r>
            </a:p>
          </p:txBody>
        </p:sp>
        <p:pic>
          <p:nvPicPr>
            <p:cNvPr id="173" name="Graphic 141">
              <a:extLst>
                <a:ext uri="{FF2B5EF4-FFF2-40B4-BE49-F238E27FC236}">
                  <a16:creationId xmlns:a16="http://schemas.microsoft.com/office/drawing/2014/main" id="{D5D8328C-9C97-4B4C-91A4-6B130E69811C}"/>
                </a:ext>
              </a:extLst>
            </p:cNvPr>
            <p:cNvPicPr>
              <a:picLocks noChangeAspect="1"/>
            </p:cNvPicPr>
            <p:nvPr/>
          </p:nvPicPr>
          <p:blipFill>
            <a:blip r:embed="rId8"/>
            <a:stretch>
              <a:fillRect/>
            </a:stretch>
          </p:blipFill>
          <p:spPr>
            <a:xfrm>
              <a:off x="8590635" y="1839045"/>
              <a:ext cx="711200" cy="711200"/>
            </a:xfrm>
            <a:prstGeom prst="rect">
              <a:avLst/>
            </a:prstGeom>
          </p:spPr>
        </p:pic>
        <p:grpSp>
          <p:nvGrpSpPr>
            <p:cNvPr id="3" name="Group 2">
              <a:extLst>
                <a:ext uri="{FF2B5EF4-FFF2-40B4-BE49-F238E27FC236}">
                  <a16:creationId xmlns:a16="http://schemas.microsoft.com/office/drawing/2014/main" id="{CA6780EF-AB48-4D90-BFB6-C9589E6478C1}"/>
                </a:ext>
              </a:extLst>
            </p:cNvPr>
            <p:cNvGrpSpPr/>
            <p:nvPr/>
          </p:nvGrpSpPr>
          <p:grpSpPr>
            <a:xfrm>
              <a:off x="250533" y="1250761"/>
              <a:ext cx="3846336" cy="5055268"/>
              <a:chOff x="250533" y="1250761"/>
              <a:chExt cx="3846336" cy="5055268"/>
            </a:xfrm>
          </p:grpSpPr>
          <p:sp>
            <p:nvSpPr>
              <p:cNvPr id="135" name="Content Placeholder 5"/>
              <p:cNvSpPr txBox="1">
                <a:spLocks/>
              </p:cNvSpPr>
              <p:nvPr/>
            </p:nvSpPr>
            <p:spPr>
              <a:xfrm>
                <a:off x="250533" y="1392721"/>
                <a:ext cx="3434862" cy="4913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sz="2400" dirty="0">
                    <a:solidFill>
                      <a:srgbClr val="000000"/>
                    </a:solidFill>
                    <a:latin typeface="+mn-lt"/>
                    <a:ea typeface="Amazon Ember" panose="020B0603020204020204" pitchFamily="34" charset="0"/>
                    <a:cs typeface="Amazon Ember" panose="020B0603020204020204" pitchFamily="34" charset="0"/>
                  </a:rPr>
                  <a:t>Synchronous</a:t>
                </a:r>
                <a:br>
                  <a:rPr lang="en-US" sz="2400" dirty="0">
                    <a:solidFill>
                      <a:srgbClr val="000000"/>
                    </a:solidFill>
                    <a:latin typeface="+mn-lt"/>
                    <a:ea typeface="Amazon Ember" panose="020B0603020204020204" pitchFamily="34" charset="0"/>
                    <a:cs typeface="Amazon Ember" panose="020B0603020204020204" pitchFamily="34" charset="0"/>
                  </a:rPr>
                </a:br>
                <a:r>
                  <a:rPr lang="en-US" sz="2400" dirty="0">
                    <a:solidFill>
                      <a:srgbClr val="000000"/>
                    </a:solidFill>
                    <a:latin typeface="+mn-lt"/>
                    <a:ea typeface="Amazon Ember" panose="020B0603020204020204" pitchFamily="34" charset="0"/>
                    <a:cs typeface="Amazon Ember" panose="020B0603020204020204" pitchFamily="34" charset="0"/>
                  </a:rPr>
                  <a:t>(direct invocation)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panose="020B0603020204020204" pitchFamily="34" charset="0"/>
                </a:endParaRPr>
              </a:p>
            </p:txBody>
          </p:sp>
          <p:grpSp>
            <p:nvGrpSpPr>
              <p:cNvPr id="138" name="Group 137"/>
              <p:cNvGrpSpPr/>
              <p:nvPr/>
            </p:nvGrpSpPr>
            <p:grpSpPr>
              <a:xfrm>
                <a:off x="958731" y="3492535"/>
                <a:ext cx="2041284" cy="450753"/>
                <a:chOff x="958908" y="3769076"/>
                <a:chExt cx="2041284" cy="450753"/>
              </a:xfrm>
            </p:grpSpPr>
            <p:sp>
              <p:nvSpPr>
                <p:cNvPr id="139" name="Rectangle 138"/>
                <p:cNvSpPr/>
                <p:nvPr/>
              </p:nvSpPr>
              <p:spPr>
                <a:xfrm>
                  <a:off x="958908" y="3769076"/>
                  <a:ext cx="2041284" cy="450751"/>
                </a:xfrm>
                <a:prstGeom prst="rect">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32F3E"/>
                      </a:solidFill>
                      <a:effectLst/>
                      <a:uLnTx/>
                      <a:uFillTx/>
                      <a:ea typeface="Amazon Ember Light" panose="020B0403020204020204" pitchFamily="34" charset="0"/>
                      <a:cs typeface="Amazon Ember Light" panose="020B0403020204020204" pitchFamily="34" charset="0"/>
                    </a:rPr>
                    <a:t>/order</a:t>
                  </a:r>
                </a:p>
              </p:txBody>
            </p:sp>
            <p:sp>
              <p:nvSpPr>
                <p:cNvPr id="140" name="Rectangle 139"/>
                <p:cNvSpPr/>
                <p:nvPr/>
              </p:nvSpPr>
              <p:spPr>
                <a:xfrm>
                  <a:off x="958908" y="3769077"/>
                  <a:ext cx="2041284" cy="450752"/>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33867" tIns="33867" rIns="33867" bIns="33867" numCol="1" spcCol="1270" anchor="ctr" anchorCtr="0">
                  <a:noAutofit/>
                </a:bodyPr>
                <a:lstStyle/>
                <a:p>
                  <a:pPr marL="0" marR="0" lvl="0" indent="0" algn="ctr" defTabSz="2370607" rtl="0" eaLnBrk="1" fontAlgn="auto" latinLnBrk="0" hangingPunct="1">
                    <a:lnSpc>
                      <a:spcPct val="9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474746"/>
                    </a:solidFill>
                    <a:effectLst/>
                    <a:uLnTx/>
                    <a:uFillTx/>
                    <a:ea typeface="Amazon Ember Light" panose="020B0403020204020204" pitchFamily="34" charset="0"/>
                    <a:cs typeface="Amazon Ember Light" panose="020B0403020204020204" pitchFamily="34" charset="0"/>
                  </a:endParaRPr>
                </a:p>
              </p:txBody>
            </p:sp>
          </p:grpSp>
          <p:cxnSp>
            <p:nvCxnSpPr>
              <p:cNvPr id="141" name="Straight Arrow Connector 140"/>
              <p:cNvCxnSpPr>
                <a:stCxn id="139" idx="2"/>
              </p:cNvCxnSpPr>
              <p:nvPr/>
            </p:nvCxnSpPr>
            <p:spPr>
              <a:xfrm flipH="1">
                <a:off x="1979372" y="3943286"/>
                <a:ext cx="1" cy="887312"/>
              </a:xfrm>
              <a:prstGeom prst="straightConnector1">
                <a:avLst/>
              </a:prstGeom>
              <a:ln w="12700">
                <a:solidFill>
                  <a:schemeClr val="tx2"/>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160" idx="2"/>
                <a:endCxn id="139" idx="0"/>
              </p:cNvCxnSpPr>
              <p:nvPr/>
            </p:nvCxnSpPr>
            <p:spPr>
              <a:xfrm>
                <a:off x="1979373" y="3245025"/>
                <a:ext cx="0" cy="247510"/>
              </a:xfrm>
              <a:prstGeom prst="straightConnector1">
                <a:avLst/>
              </a:prstGeom>
              <a:ln w="12700">
                <a:solidFill>
                  <a:schemeClr val="tx2"/>
                </a:solidFill>
                <a:tailEnd type="arrow" w="med" len="sm"/>
              </a:ln>
            </p:spPr>
            <p:style>
              <a:lnRef idx="2">
                <a:schemeClr val="accent1"/>
              </a:lnRef>
              <a:fillRef idx="0">
                <a:schemeClr val="accent1"/>
              </a:fillRef>
              <a:effectRef idx="1">
                <a:schemeClr val="accent1"/>
              </a:effectRef>
              <a:fontRef idx="minor">
                <a:schemeClr val="tx1"/>
              </a:fontRef>
            </p:style>
          </p:cxnSp>
          <p:sp>
            <p:nvSpPr>
              <p:cNvPr id="147" name="Rectangle 146">
                <a:extLst>
                  <a:ext uri="{FF2B5EF4-FFF2-40B4-BE49-F238E27FC236}">
                    <a16:creationId xmlns:a16="http://schemas.microsoft.com/office/drawing/2014/main" id="{35EDA7EB-2029-8740-9DC0-22DA2EDDEB44}"/>
                  </a:ext>
                </a:extLst>
              </p:cNvPr>
              <p:cNvSpPr/>
              <p:nvPr/>
            </p:nvSpPr>
            <p:spPr>
              <a:xfrm>
                <a:off x="365760" y="1250761"/>
                <a:ext cx="3731109" cy="505526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grpSp>
            <p:nvGrpSpPr>
              <p:cNvPr id="151" name="Group 150"/>
              <p:cNvGrpSpPr/>
              <p:nvPr/>
            </p:nvGrpSpPr>
            <p:grpSpPr>
              <a:xfrm>
                <a:off x="817642" y="4940349"/>
                <a:ext cx="2301904" cy="1213356"/>
                <a:chOff x="817642" y="4949698"/>
                <a:chExt cx="2301904" cy="1213356"/>
              </a:xfrm>
            </p:grpSpPr>
            <p:sp>
              <p:nvSpPr>
                <p:cNvPr id="152" name="TextBox 151">
                  <a:extLst>
                    <a:ext uri="{FF2B5EF4-FFF2-40B4-BE49-F238E27FC236}">
                      <a16:creationId xmlns:a16="http://schemas.microsoft.com/office/drawing/2014/main" id="{C5F8AD87-2598-EE42-96C7-ECBD4D1FEF08}"/>
                    </a:ext>
                  </a:extLst>
                </p:cNvPr>
                <p:cNvSpPr txBox="1"/>
                <p:nvPr/>
              </p:nvSpPr>
              <p:spPr>
                <a:xfrm>
                  <a:off x="817642" y="5824500"/>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mn-cs"/>
                    </a:rPr>
                    <a:t>Lambda function</a:t>
                  </a:r>
                </a:p>
              </p:txBody>
            </p:sp>
            <p:pic>
              <p:nvPicPr>
                <p:cNvPr id="153" name="Graphic 42">
                  <a:extLst>
                    <a:ext uri="{FF2B5EF4-FFF2-40B4-BE49-F238E27FC236}">
                      <a16:creationId xmlns:a16="http://schemas.microsoft.com/office/drawing/2014/main" id="{4130D902-988A-C441-B94E-F5D6D001FFBA}"/>
                    </a:ext>
                  </a:extLst>
                </p:cNvPr>
                <p:cNvPicPr>
                  <a:picLocks noChangeAspect="1"/>
                </p:cNvPicPr>
                <p:nvPr/>
              </p:nvPicPr>
              <p:blipFill>
                <a:blip r:embed="rId9"/>
                <a:stretch>
                  <a:fillRect/>
                </a:stretch>
              </p:blipFill>
              <p:spPr>
                <a:xfrm>
                  <a:off x="1590743" y="4949698"/>
                  <a:ext cx="755703" cy="755703"/>
                </a:xfrm>
                <a:prstGeom prst="rect">
                  <a:avLst/>
                </a:prstGeom>
              </p:spPr>
            </p:pic>
          </p:grpSp>
          <p:sp>
            <p:nvSpPr>
              <p:cNvPr id="160" name="TextBox 159">
                <a:extLst>
                  <a:ext uri="{FF2B5EF4-FFF2-40B4-BE49-F238E27FC236}">
                    <a16:creationId xmlns:a16="http://schemas.microsoft.com/office/drawing/2014/main" id="{396F25D3-DA1D-C84F-A5BE-7979DECFB17F}"/>
                  </a:ext>
                </a:extLst>
              </p:cNvPr>
              <p:cNvSpPr txBox="1"/>
              <p:nvPr/>
            </p:nvSpPr>
            <p:spPr>
              <a:xfrm>
                <a:off x="828421" y="2906471"/>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mn-cs"/>
                  </a:rPr>
                  <a:t>Amazon API Gateway</a:t>
                </a:r>
              </a:p>
            </p:txBody>
          </p:sp>
          <p:pic>
            <p:nvPicPr>
              <p:cNvPr id="161" name="Graphic 16">
                <a:extLst>
                  <a:ext uri="{FF2B5EF4-FFF2-40B4-BE49-F238E27FC236}">
                    <a16:creationId xmlns:a16="http://schemas.microsoft.com/office/drawing/2014/main" id="{A5220F94-1E30-2946-9A46-D4628BA89C1B}"/>
                  </a:ext>
                </a:extLst>
              </p:cNvPr>
              <p:cNvPicPr>
                <a:picLocks noChangeAspect="1"/>
              </p:cNvPicPr>
              <p:nvPr/>
            </p:nvPicPr>
            <p:blipFill>
              <a:blip r:embed="rId10"/>
              <a:stretch>
                <a:fillRect/>
              </a:stretch>
            </p:blipFill>
            <p:spPr>
              <a:xfrm>
                <a:off x="1623773" y="2164258"/>
                <a:ext cx="711200" cy="711200"/>
              </a:xfrm>
              <a:prstGeom prst="rect">
                <a:avLst/>
              </a:prstGeom>
            </p:spPr>
          </p:pic>
          <p:cxnSp>
            <p:nvCxnSpPr>
              <p:cNvPr id="175" name="Elbow Connector 174"/>
              <p:cNvCxnSpPr>
                <a:stCxn id="153" idx="3"/>
                <a:endCxn id="161" idx="3"/>
              </p:cNvCxnSpPr>
              <p:nvPr/>
            </p:nvCxnSpPr>
            <p:spPr>
              <a:xfrm flipH="1" flipV="1">
                <a:off x="2334973" y="2519858"/>
                <a:ext cx="11473" cy="2798343"/>
              </a:xfrm>
              <a:prstGeom prst="bentConnector3">
                <a:avLst>
                  <a:gd name="adj1" fmla="val -8805578"/>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grpSp>
        <p:cxnSp>
          <p:nvCxnSpPr>
            <p:cNvPr id="180" name="Straight Arrow Connector 179"/>
            <p:cNvCxnSpPr/>
            <p:nvPr/>
          </p:nvCxnSpPr>
          <p:spPr>
            <a:xfrm>
              <a:off x="6808616" y="2960977"/>
              <a:ext cx="0" cy="741662"/>
            </a:xfrm>
            <a:prstGeom prst="straightConnector1">
              <a:avLst/>
            </a:prstGeom>
            <a:ln w="12700">
              <a:solidFill>
                <a:schemeClr val="tx2"/>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9608846" y="2981487"/>
              <a:ext cx="0" cy="868498"/>
            </a:xfrm>
            <a:prstGeom prst="straightConnector1">
              <a:avLst/>
            </a:prstGeom>
            <a:ln w="12700">
              <a:solidFill>
                <a:schemeClr val="tx2"/>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56" idx="0"/>
            </p:cNvCxnSpPr>
            <p:nvPr/>
          </p:nvCxnSpPr>
          <p:spPr>
            <a:xfrm rot="5400000" flipH="1" flipV="1">
              <a:off x="5319544" y="4329830"/>
              <a:ext cx="353404" cy="867634"/>
            </a:xfrm>
            <a:prstGeom prst="bentConnector3">
              <a:avLst>
                <a:gd name="adj1" fmla="val 50000"/>
              </a:avLst>
            </a:prstGeom>
            <a:ln w="12700">
              <a:solidFill>
                <a:schemeClr val="tx2"/>
              </a:solidFill>
              <a:headEnd type="arrow" w="med" len="sm"/>
              <a:tailEnd type="arrow" w="med" len="sm"/>
            </a:ln>
          </p:spPr>
          <p:style>
            <a:lnRef idx="2">
              <a:schemeClr val="accent1"/>
            </a:lnRef>
            <a:fillRef idx="0">
              <a:schemeClr val="accent1"/>
            </a:fillRef>
            <a:effectRef idx="1">
              <a:schemeClr val="accent1"/>
            </a:effectRef>
            <a:fontRef idx="minor">
              <a:schemeClr val="tx1"/>
            </a:fontRef>
          </p:style>
        </p:cxnSp>
        <p:grpSp>
          <p:nvGrpSpPr>
            <p:cNvPr id="154" name="Group 153"/>
            <p:cNvGrpSpPr/>
            <p:nvPr/>
          </p:nvGrpSpPr>
          <p:grpSpPr>
            <a:xfrm>
              <a:off x="3911476" y="4940349"/>
              <a:ext cx="2301904" cy="1213356"/>
              <a:chOff x="4749344" y="4940349"/>
              <a:chExt cx="2301904" cy="1213356"/>
            </a:xfrm>
          </p:grpSpPr>
          <p:sp>
            <p:nvSpPr>
              <p:cNvPr id="155" name="TextBox 154">
                <a:extLst>
                  <a:ext uri="{FF2B5EF4-FFF2-40B4-BE49-F238E27FC236}">
                    <a16:creationId xmlns:a16="http://schemas.microsoft.com/office/drawing/2014/main" id="{C5F8AD87-2598-EE42-96C7-ECBD4D1FEF08}"/>
                  </a:ext>
                </a:extLst>
              </p:cNvPr>
              <p:cNvSpPr txBox="1"/>
              <p:nvPr/>
            </p:nvSpPr>
            <p:spPr>
              <a:xfrm>
                <a:off x="4749344" y="5815151"/>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mn-cs"/>
                  </a:rPr>
                  <a:t>Lambda function</a:t>
                </a:r>
              </a:p>
            </p:txBody>
          </p:sp>
          <p:pic>
            <p:nvPicPr>
              <p:cNvPr id="156" name="Graphic 42">
                <a:extLst>
                  <a:ext uri="{FF2B5EF4-FFF2-40B4-BE49-F238E27FC236}">
                    <a16:creationId xmlns:a16="http://schemas.microsoft.com/office/drawing/2014/main" id="{4130D902-988A-C441-B94E-F5D6D001FFBA}"/>
                  </a:ext>
                </a:extLst>
              </p:cNvPr>
              <p:cNvPicPr>
                <a:picLocks noChangeAspect="1"/>
              </p:cNvPicPr>
              <p:nvPr/>
            </p:nvPicPr>
            <p:blipFill>
              <a:blip r:embed="rId9"/>
              <a:stretch>
                <a:fillRect/>
              </a:stretch>
            </p:blipFill>
            <p:spPr>
              <a:xfrm>
                <a:off x="5522445" y="4940349"/>
                <a:ext cx="755703" cy="755703"/>
              </a:xfrm>
              <a:prstGeom prst="rect">
                <a:avLst/>
              </a:prstGeom>
            </p:spPr>
          </p:pic>
        </p:grpSp>
        <p:sp>
          <p:nvSpPr>
            <p:cNvPr id="189" name="TextBox 188">
              <a:extLst>
                <a:ext uri="{FF2B5EF4-FFF2-40B4-BE49-F238E27FC236}">
                  <a16:creationId xmlns:a16="http://schemas.microsoft.com/office/drawing/2014/main" id="{0E971A31-35A5-5E4E-A8C8-7BD49E05F94E}"/>
                </a:ext>
              </a:extLst>
            </p:cNvPr>
            <p:cNvSpPr txBox="1"/>
            <p:nvPr/>
          </p:nvSpPr>
          <p:spPr>
            <a:xfrm>
              <a:off x="6717464" y="4681839"/>
              <a:ext cx="1289558" cy="30142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ea typeface="Amazon Ember" panose="020B0603020204020204" pitchFamily="34" charset="0"/>
                  <a:cs typeface="Amazon Ember" panose="020B0603020204020204" pitchFamily="34" charset="0"/>
                </a:rPr>
                <a:t>Destination</a:t>
              </a:r>
            </a:p>
          </p:txBody>
        </p:sp>
        <p:pic>
          <p:nvPicPr>
            <p:cNvPr id="195"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425" y="5518582"/>
              <a:ext cx="736325" cy="73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50200" y="4880187"/>
              <a:ext cx="736325" cy="73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8" name="Straight Arrow Connector 142"/>
            <p:cNvCxnSpPr/>
            <p:nvPr/>
          </p:nvCxnSpPr>
          <p:spPr>
            <a:xfrm rot="10800000">
              <a:off x="6257093" y="4645547"/>
              <a:ext cx="723332" cy="1241198"/>
            </a:xfrm>
            <a:prstGeom prst="bentConnector2">
              <a:avLst/>
            </a:prstGeom>
            <a:ln w="12700">
              <a:solidFill>
                <a:schemeClr val="tx2"/>
              </a:solidFill>
              <a:headEnd type="arrow"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99" name="Straight Arrow Connector 142"/>
            <p:cNvCxnSpPr/>
            <p:nvPr/>
          </p:nvCxnSpPr>
          <p:spPr>
            <a:xfrm rot="10800000">
              <a:off x="6257093" y="4625160"/>
              <a:ext cx="684177" cy="623190"/>
            </a:xfrm>
            <a:prstGeom prst="bentConnector3">
              <a:avLst>
                <a:gd name="adj1" fmla="val 100695"/>
              </a:avLst>
            </a:prstGeom>
            <a:ln w="12700">
              <a:solidFill>
                <a:schemeClr val="tx2"/>
              </a:solidFill>
              <a:headEnd type="arrow" w="med" len="sm"/>
              <a:tailEnd type="none" w="med" len="sm"/>
            </a:ln>
          </p:spPr>
          <p:style>
            <a:lnRef idx="2">
              <a:schemeClr val="accent1"/>
            </a:lnRef>
            <a:fillRef idx="0">
              <a:schemeClr val="accent1"/>
            </a:fillRef>
            <a:effectRef idx="1">
              <a:schemeClr val="accent1"/>
            </a:effectRef>
            <a:fontRef idx="minor">
              <a:schemeClr val="tx1"/>
            </a:fontRef>
          </p:style>
        </p:cxnSp>
        <p:sp>
          <p:nvSpPr>
            <p:cNvPr id="201"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6326521" y="4890076"/>
              <a:ext cx="8407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1B615A"/>
                  </a:solidFill>
                  <a:effectLst/>
                  <a:uLnTx/>
                  <a:uFillTx/>
                  <a:latin typeface="+mn-lt"/>
                  <a:ea typeface="Amazon Ember" panose="020B0603020204020204" pitchFamily="34" charset="0"/>
                  <a:cs typeface="Arial" panose="020B0604020202020204" pitchFamily="34" charset="0"/>
                  <a:sym typeface="Wingdings" panose="05000000000000000000" pitchFamily="2" charset="2"/>
                </a:rPr>
                <a:t></a:t>
              </a:r>
              <a:endParaRPr kumimoji="0" lang="en-US" altLang="en-US" sz="2400" b="0" i="0" u="none" strike="noStrike" kern="1200" cap="none" spc="0" normalizeH="0" baseline="0" noProof="0" dirty="0">
                <a:ln>
                  <a:noFill/>
                </a:ln>
                <a:solidFill>
                  <a:srgbClr val="C00000"/>
                </a:solidFill>
                <a:effectLst/>
                <a:uLnTx/>
                <a:uFillTx/>
                <a:latin typeface="+mn-lt"/>
                <a:ea typeface="Amazon Ember" panose="020B0603020204020204" pitchFamily="34" charset="0"/>
                <a:cs typeface="Arial" panose="020B0604020202020204" pitchFamily="34" charset="0"/>
              </a:endParaRPr>
            </a:p>
          </p:txBody>
        </p:sp>
        <p:sp>
          <p:nvSpPr>
            <p:cNvPr id="202"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6308593" y="5501080"/>
              <a:ext cx="628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C00000"/>
                  </a:solidFill>
                  <a:effectLst/>
                  <a:uLnTx/>
                  <a:uFillTx/>
                  <a:latin typeface="+mn-lt"/>
                  <a:ea typeface="Amazon Ember" panose="020B0603020204020204" pitchFamily="34" charset="0"/>
                  <a:cs typeface="Arial" panose="020B0604020202020204" pitchFamily="34" charset="0"/>
                  <a:sym typeface="Wingdings 2" panose="05020102010507070707" pitchFamily="18" charset="2"/>
                </a:rPr>
                <a:t></a:t>
              </a:r>
              <a:endParaRPr kumimoji="0" lang="en-US" altLang="en-US" sz="2400" b="0" i="0" u="none" strike="noStrike" kern="1200" cap="none" spc="0" normalizeH="0" baseline="0" noProof="0" dirty="0">
                <a:ln>
                  <a:noFill/>
                </a:ln>
                <a:solidFill>
                  <a:srgbClr val="C00000"/>
                </a:solidFill>
                <a:effectLst/>
                <a:uLnTx/>
                <a:uFillTx/>
                <a:latin typeface="+mn-lt"/>
                <a:ea typeface="Amazon Ember" panose="020B0603020204020204" pitchFamily="34" charset="0"/>
                <a:cs typeface="Arial" panose="020B0604020202020204" pitchFamily="34" charset="0"/>
              </a:endParaRPr>
            </a:p>
          </p:txBody>
        </p:sp>
        <p:sp>
          <p:nvSpPr>
            <p:cNvPr id="20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10439665" y="3933569"/>
              <a:ext cx="15018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rial" panose="020B0604020202020204" pitchFamily="34" charset="0"/>
                </a:rPr>
                <a:t>Event source mapping</a:t>
              </a:r>
            </a:p>
          </p:txBody>
        </p:sp>
        <p:sp>
          <p:nvSpPr>
            <p:cNvPr id="207"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8328801" y="2943930"/>
              <a:ext cx="9148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rial" panose="020B0604020202020204" pitchFamily="34" charset="0"/>
                </a:rPr>
                <a:t>Source batch</a:t>
              </a:r>
            </a:p>
          </p:txBody>
        </p:sp>
        <p:sp>
          <p:nvSpPr>
            <p:cNvPr id="209"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10712171" y="2943930"/>
              <a:ext cx="8899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rial" panose="020B0604020202020204" pitchFamily="34" charset="0"/>
                </a:rPr>
                <a:t>Source stream</a:t>
              </a:r>
            </a:p>
          </p:txBody>
        </p:sp>
        <p:cxnSp>
          <p:nvCxnSpPr>
            <p:cNvPr id="236" name="Straight Arrow Connector 142"/>
            <p:cNvCxnSpPr>
              <a:stCxn id="246" idx="0"/>
            </p:cNvCxnSpPr>
            <p:nvPr/>
          </p:nvCxnSpPr>
          <p:spPr>
            <a:xfrm rot="5400000" flipH="1" flipV="1">
              <a:off x="9262730" y="4315025"/>
              <a:ext cx="353404" cy="867634"/>
            </a:xfrm>
            <a:prstGeom prst="bentConnector3">
              <a:avLst>
                <a:gd name="adj1" fmla="val 50000"/>
              </a:avLst>
            </a:prstGeom>
            <a:ln w="12700">
              <a:solidFill>
                <a:schemeClr val="tx2"/>
              </a:solidFill>
              <a:headEnd type="arrow" w="med" len="sm"/>
              <a:tailEnd type="arrow" w="med" len="sm"/>
            </a:ln>
          </p:spPr>
          <p:style>
            <a:lnRef idx="2">
              <a:schemeClr val="accent1"/>
            </a:lnRef>
            <a:fillRef idx="0">
              <a:schemeClr val="accent1"/>
            </a:fillRef>
            <a:effectRef idx="1">
              <a:schemeClr val="accent1"/>
            </a:effectRef>
            <a:fontRef idx="minor">
              <a:schemeClr val="tx1"/>
            </a:fontRef>
          </p:style>
        </p:cxnSp>
        <p:grpSp>
          <p:nvGrpSpPr>
            <p:cNvPr id="237" name="Group 236"/>
            <p:cNvGrpSpPr/>
            <p:nvPr/>
          </p:nvGrpSpPr>
          <p:grpSpPr>
            <a:xfrm>
              <a:off x="7854662" y="4925544"/>
              <a:ext cx="2301904" cy="1213356"/>
              <a:chOff x="4749344" y="4940349"/>
              <a:chExt cx="2301904" cy="1213356"/>
            </a:xfrm>
          </p:grpSpPr>
          <p:sp>
            <p:nvSpPr>
              <p:cNvPr id="245" name="TextBox 244">
                <a:extLst>
                  <a:ext uri="{FF2B5EF4-FFF2-40B4-BE49-F238E27FC236}">
                    <a16:creationId xmlns:a16="http://schemas.microsoft.com/office/drawing/2014/main" id="{C5F8AD87-2598-EE42-96C7-ECBD4D1FEF08}"/>
                  </a:ext>
                </a:extLst>
              </p:cNvPr>
              <p:cNvSpPr txBox="1"/>
              <p:nvPr/>
            </p:nvSpPr>
            <p:spPr>
              <a:xfrm>
                <a:off x="4749344" y="5815151"/>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panose="02000000000000000000" pitchFamily="2" charset="0"/>
                    <a:cs typeface="+mn-cs"/>
                  </a:rPr>
                  <a:t>Lambda function</a:t>
                </a:r>
              </a:p>
            </p:txBody>
          </p:sp>
          <p:pic>
            <p:nvPicPr>
              <p:cNvPr id="246" name="Graphic 42">
                <a:extLst>
                  <a:ext uri="{FF2B5EF4-FFF2-40B4-BE49-F238E27FC236}">
                    <a16:creationId xmlns:a16="http://schemas.microsoft.com/office/drawing/2014/main" id="{4130D902-988A-C441-B94E-F5D6D001FFBA}"/>
                  </a:ext>
                </a:extLst>
              </p:cNvPr>
              <p:cNvPicPr>
                <a:picLocks noChangeAspect="1"/>
              </p:cNvPicPr>
              <p:nvPr/>
            </p:nvPicPr>
            <p:blipFill>
              <a:blip r:embed="rId9"/>
              <a:stretch>
                <a:fillRect/>
              </a:stretch>
            </p:blipFill>
            <p:spPr>
              <a:xfrm>
                <a:off x="5522445" y="4940349"/>
                <a:ext cx="755703" cy="755703"/>
              </a:xfrm>
              <a:prstGeom prst="rect">
                <a:avLst/>
              </a:prstGeom>
            </p:spPr>
          </p:pic>
        </p:grpSp>
        <p:sp>
          <p:nvSpPr>
            <p:cNvPr id="238" name="TextBox 237">
              <a:extLst>
                <a:ext uri="{FF2B5EF4-FFF2-40B4-BE49-F238E27FC236}">
                  <a16:creationId xmlns:a16="http://schemas.microsoft.com/office/drawing/2014/main" id="{0E971A31-35A5-5E4E-A8C8-7BD49E05F94E}"/>
                </a:ext>
              </a:extLst>
            </p:cNvPr>
            <p:cNvSpPr txBox="1"/>
            <p:nvPr/>
          </p:nvSpPr>
          <p:spPr>
            <a:xfrm>
              <a:off x="10660649" y="4667034"/>
              <a:ext cx="1280818" cy="30142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ea typeface="Amazon Ember" panose="020B0603020204020204" pitchFamily="34" charset="0"/>
                  <a:cs typeface="Amazon Ember" panose="020B0603020204020204" pitchFamily="34" charset="0"/>
                </a:rPr>
                <a:t>Destination</a:t>
              </a:r>
            </a:p>
          </p:txBody>
        </p:sp>
        <p:pic>
          <p:nvPicPr>
            <p:cNvPr id="239"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3611" y="5503777"/>
              <a:ext cx="736325" cy="73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93386" y="4865382"/>
              <a:ext cx="736325" cy="73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1" name="Straight Arrow Connector 142"/>
            <p:cNvCxnSpPr>
              <a:stCxn id="239" idx="1"/>
            </p:cNvCxnSpPr>
            <p:nvPr/>
          </p:nvCxnSpPr>
          <p:spPr>
            <a:xfrm rot="10800000">
              <a:off x="10200279" y="4630742"/>
              <a:ext cx="723332" cy="1241198"/>
            </a:xfrm>
            <a:prstGeom prst="bentConnector2">
              <a:avLst/>
            </a:prstGeom>
            <a:ln w="12700">
              <a:solidFill>
                <a:schemeClr val="tx2"/>
              </a:solidFill>
              <a:headEnd type="arrow"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42" name="Straight Arrow Connector 142"/>
            <p:cNvCxnSpPr>
              <a:cxnSpLocks/>
            </p:cNvCxnSpPr>
            <p:nvPr/>
          </p:nvCxnSpPr>
          <p:spPr>
            <a:xfrm rot="10800000">
              <a:off x="10195355" y="4610355"/>
              <a:ext cx="684177" cy="623190"/>
            </a:xfrm>
            <a:prstGeom prst="bentConnector3">
              <a:avLst>
                <a:gd name="adj1" fmla="val 100695"/>
              </a:avLst>
            </a:prstGeom>
            <a:ln w="12700">
              <a:solidFill>
                <a:schemeClr val="tx2"/>
              </a:solidFill>
              <a:headEnd type="arrow" w="med" len="sm"/>
              <a:tailEnd type="none" w="med" len="sm"/>
            </a:ln>
          </p:spPr>
          <p:style>
            <a:lnRef idx="2">
              <a:schemeClr val="accent1"/>
            </a:lnRef>
            <a:fillRef idx="0">
              <a:schemeClr val="accent1"/>
            </a:fillRef>
            <a:effectRef idx="1">
              <a:schemeClr val="accent1"/>
            </a:effectRef>
            <a:fontRef idx="minor">
              <a:schemeClr val="tx1"/>
            </a:fontRef>
          </p:style>
        </p:cxnSp>
        <p:sp>
          <p:nvSpPr>
            <p:cNvPr id="243"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10269707" y="4875271"/>
              <a:ext cx="8407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1B615A"/>
                  </a:solidFill>
                  <a:effectLst/>
                  <a:uLnTx/>
                  <a:uFillTx/>
                  <a:latin typeface="+mn-lt"/>
                  <a:ea typeface="Amazon Ember" panose="020B0603020204020204" pitchFamily="34" charset="0"/>
                  <a:cs typeface="Arial" panose="020B0604020202020204" pitchFamily="34" charset="0"/>
                  <a:sym typeface="Wingdings" panose="05000000000000000000" pitchFamily="2" charset="2"/>
                </a:rPr>
                <a:t></a:t>
              </a:r>
              <a:endParaRPr kumimoji="0" lang="en-US" altLang="en-US" sz="2400" b="0" i="0" u="none" strike="noStrike" kern="1200" cap="none" spc="0" normalizeH="0" baseline="0" noProof="0" dirty="0">
                <a:ln>
                  <a:noFill/>
                </a:ln>
                <a:solidFill>
                  <a:srgbClr val="C00000"/>
                </a:solidFill>
                <a:effectLst/>
                <a:uLnTx/>
                <a:uFillTx/>
                <a:latin typeface="+mn-lt"/>
                <a:ea typeface="Amazon Ember" panose="020B0603020204020204" pitchFamily="34" charset="0"/>
                <a:cs typeface="Arial" panose="020B0604020202020204" pitchFamily="34" charset="0"/>
              </a:endParaRPr>
            </a:p>
          </p:txBody>
        </p:sp>
        <p:sp>
          <p:nvSpPr>
            <p:cNvPr id="244"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10251779" y="5486275"/>
              <a:ext cx="628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C00000"/>
                  </a:solidFill>
                  <a:effectLst/>
                  <a:uLnTx/>
                  <a:uFillTx/>
                  <a:latin typeface="+mn-lt"/>
                  <a:ea typeface="Amazon Ember" panose="020B0603020204020204" pitchFamily="34" charset="0"/>
                  <a:cs typeface="Arial" panose="020B0604020202020204" pitchFamily="34" charset="0"/>
                  <a:sym typeface="Wingdings 2" panose="05020102010507070707" pitchFamily="18" charset="2"/>
                </a:rPr>
                <a:t></a:t>
              </a:r>
              <a:endParaRPr kumimoji="0" lang="en-US" altLang="en-US" sz="2400" b="0" i="0" u="none" strike="noStrike" kern="1200" cap="none" spc="0" normalizeH="0" baseline="0" noProof="0" dirty="0">
                <a:ln>
                  <a:noFill/>
                </a:ln>
                <a:solidFill>
                  <a:srgbClr val="C00000"/>
                </a:solidFill>
                <a:effectLst/>
                <a:uLnTx/>
                <a:uFillTx/>
                <a:latin typeface="+mn-lt"/>
                <a:ea typeface="Amazon Ember" panose="020B0603020204020204" pitchFamily="34" charset="0"/>
                <a:cs typeface="Arial" panose="020B0604020202020204" pitchFamily="34" charset="0"/>
              </a:endParaRPr>
            </a:p>
          </p:txBody>
        </p:sp>
        <p:pic>
          <p:nvPicPr>
            <p:cNvPr id="73" name="Graphic 43">
              <a:extLst>
                <a:ext uri="{FF2B5EF4-FFF2-40B4-BE49-F238E27FC236}">
                  <a16:creationId xmlns:a16="http://schemas.microsoft.com/office/drawing/2014/main" id="{9B520345-DEC2-4A88-B7B5-EA7B13AF8099}"/>
                </a:ext>
              </a:extLst>
            </p:cNvPr>
            <p:cNvPicPr>
              <a:picLocks noChangeAspect="1"/>
            </p:cNvPicPr>
            <p:nvPr/>
          </p:nvPicPr>
          <p:blipFill>
            <a:blip r:embed="rId12"/>
            <a:stretch>
              <a:fillRect/>
            </a:stretch>
          </p:blipFill>
          <p:spPr>
            <a:xfrm>
              <a:off x="5804360" y="3456442"/>
              <a:ext cx="553807" cy="553807"/>
            </a:xfrm>
            <a:prstGeom prst="rect">
              <a:avLst/>
            </a:prstGeom>
          </p:spPr>
        </p:pic>
        <p:pic>
          <p:nvPicPr>
            <p:cNvPr id="75" name="Graphic 29">
              <a:extLst>
                <a:ext uri="{FF2B5EF4-FFF2-40B4-BE49-F238E27FC236}">
                  <a16:creationId xmlns:a16="http://schemas.microsoft.com/office/drawing/2014/main" id="{91B78EE0-7CF1-4B70-B5F9-B7A104F1B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1981" y="3802737"/>
              <a:ext cx="980049" cy="9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43">
              <a:extLst>
                <a:ext uri="{FF2B5EF4-FFF2-40B4-BE49-F238E27FC236}">
                  <a16:creationId xmlns:a16="http://schemas.microsoft.com/office/drawing/2014/main" id="{B22CF7FA-F87E-4399-922F-6C07E5B331EB}"/>
                </a:ext>
              </a:extLst>
            </p:cNvPr>
            <p:cNvPicPr>
              <a:picLocks noChangeAspect="1"/>
            </p:cNvPicPr>
            <p:nvPr/>
          </p:nvPicPr>
          <p:blipFill>
            <a:blip r:embed="rId12"/>
            <a:stretch>
              <a:fillRect/>
            </a:stretch>
          </p:blipFill>
          <p:spPr>
            <a:xfrm>
              <a:off x="9731418" y="3456442"/>
              <a:ext cx="553807" cy="553807"/>
            </a:xfrm>
            <a:prstGeom prst="rect">
              <a:avLst/>
            </a:prstGeom>
          </p:spPr>
        </p:pic>
        <p:pic>
          <p:nvPicPr>
            <p:cNvPr id="6" name="Picture 5">
              <a:extLst>
                <a:ext uri="{FF2B5EF4-FFF2-40B4-BE49-F238E27FC236}">
                  <a16:creationId xmlns:a16="http://schemas.microsoft.com/office/drawing/2014/main" id="{DE08B179-0D7A-4343-B296-741B160886BD}"/>
                </a:ext>
              </a:extLst>
            </p:cNvPr>
            <p:cNvPicPr>
              <a:picLocks noChangeAspect="1"/>
            </p:cNvPicPr>
            <p:nvPr/>
          </p:nvPicPr>
          <p:blipFill rotWithShape="1">
            <a:blip r:embed="rId13"/>
            <a:srcRect l="25785" t="18103" r="25534" b="18173"/>
            <a:stretch/>
          </p:blipFill>
          <p:spPr>
            <a:xfrm>
              <a:off x="10435268" y="2981487"/>
              <a:ext cx="325615" cy="426220"/>
            </a:xfrm>
            <a:prstGeom prst="rect">
              <a:avLst/>
            </a:prstGeom>
          </p:spPr>
        </p:pic>
        <p:pic>
          <p:nvPicPr>
            <p:cNvPr id="78" name="Picture 77">
              <a:extLst>
                <a:ext uri="{FF2B5EF4-FFF2-40B4-BE49-F238E27FC236}">
                  <a16:creationId xmlns:a16="http://schemas.microsoft.com/office/drawing/2014/main" id="{1EBA2155-73BC-4C74-AA1C-A51B82CD72F5}"/>
                </a:ext>
              </a:extLst>
            </p:cNvPr>
            <p:cNvPicPr>
              <a:picLocks noChangeAspect="1"/>
            </p:cNvPicPr>
            <p:nvPr/>
          </p:nvPicPr>
          <p:blipFill rotWithShape="1">
            <a:blip r:embed="rId13"/>
            <a:srcRect l="25785" t="18103" r="25534" b="18173"/>
            <a:stretch/>
          </p:blipFill>
          <p:spPr>
            <a:xfrm>
              <a:off x="9229798" y="2981487"/>
              <a:ext cx="325615" cy="426220"/>
            </a:xfrm>
            <a:prstGeom prst="rect">
              <a:avLst/>
            </a:prstGeom>
          </p:spPr>
        </p:pic>
        <p:cxnSp>
          <p:nvCxnSpPr>
            <p:cNvPr id="74" name="Straight Arrow Connector 73">
              <a:extLst>
                <a:ext uri="{FF2B5EF4-FFF2-40B4-BE49-F238E27FC236}">
                  <a16:creationId xmlns:a16="http://schemas.microsoft.com/office/drawing/2014/main" id="{F1664FFB-90D5-48CB-A983-838347B92A46}"/>
                </a:ext>
              </a:extLst>
            </p:cNvPr>
            <p:cNvCxnSpPr/>
            <p:nvPr/>
          </p:nvCxnSpPr>
          <p:spPr>
            <a:xfrm>
              <a:off x="5356056" y="2960977"/>
              <a:ext cx="0" cy="741662"/>
            </a:xfrm>
            <a:prstGeom prst="straightConnector1">
              <a:avLst/>
            </a:prstGeom>
            <a:ln w="12700">
              <a:solidFill>
                <a:schemeClr val="tx2"/>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A85D1D28-CB51-44E2-A056-F1E95CC061A4}"/>
                </a:ext>
              </a:extLst>
            </p:cNvPr>
            <p:cNvCxnSpPr/>
            <p:nvPr/>
          </p:nvCxnSpPr>
          <p:spPr>
            <a:xfrm>
              <a:off x="10402519" y="2981487"/>
              <a:ext cx="0" cy="868498"/>
            </a:xfrm>
            <a:prstGeom prst="straightConnector1">
              <a:avLst/>
            </a:prstGeom>
            <a:ln w="12700">
              <a:solidFill>
                <a:schemeClr val="tx2"/>
              </a:solidFill>
              <a:tailEnd type="arrow" w="med" len="sm"/>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234852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lvl="0"/>
            <a:fld id="{B6A95138-A96E-2F42-A959-2EFD44FE4AB7}" type="slidenum">
              <a:rPr lang="en-US" noProof="0" smtClean="0"/>
              <a:pPr lvl="0"/>
              <a:t>13</a:t>
            </a:fld>
            <a:endParaRPr lang="en-US" noProof="0" dirty="0"/>
          </a:p>
        </p:txBody>
      </p:sp>
      <p:sp>
        <p:nvSpPr>
          <p:cNvPr id="2" name="Title 1"/>
          <p:cNvSpPr>
            <a:spLocks noGrp="1"/>
          </p:cNvSpPr>
          <p:nvPr>
            <p:ph type="title"/>
          </p:nvPr>
        </p:nvSpPr>
        <p:spPr/>
        <p:txBody>
          <a:bodyPr/>
          <a:lstStyle/>
          <a:p>
            <a:r>
              <a:rPr lang="en-US"/>
              <a:t>Function invocation and retries</a:t>
            </a:r>
            <a:endParaRPr lang="en-US" dirty="0"/>
          </a:p>
        </p:txBody>
      </p:sp>
      <p:graphicFrame>
        <p:nvGraphicFramePr>
          <p:cNvPr id="4" name="Table 3">
            <a:extLst>
              <a:ext uri="{FF2B5EF4-FFF2-40B4-BE49-F238E27FC236}">
                <a16:creationId xmlns:a16="http://schemas.microsoft.com/office/drawing/2014/main" id="{D428F021-0CEE-4E06-9A9E-B6F211AD64D4}"/>
              </a:ext>
            </a:extLst>
          </p:cNvPr>
          <p:cNvGraphicFramePr>
            <a:graphicFrameLocks noGrp="1"/>
          </p:cNvGraphicFramePr>
          <p:nvPr>
            <p:extLst>
              <p:ext uri="{D42A27DB-BD31-4B8C-83A1-F6EECF244321}">
                <p14:modId xmlns:p14="http://schemas.microsoft.com/office/powerpoint/2010/main" val="733583171"/>
              </p:ext>
            </p:extLst>
          </p:nvPr>
        </p:nvGraphicFramePr>
        <p:xfrm>
          <a:off x="614978" y="1984382"/>
          <a:ext cx="10962044" cy="2889237"/>
        </p:xfrm>
        <a:graphic>
          <a:graphicData uri="http://schemas.openxmlformats.org/drawingml/2006/table">
            <a:tbl>
              <a:tblPr firstRow="1" bandRow="1">
                <a:tableStyleId>{5C22544A-7EE6-4342-B048-85BDC9FD1C3A}</a:tableStyleId>
              </a:tblPr>
              <a:tblGrid>
                <a:gridCol w="5481022">
                  <a:extLst>
                    <a:ext uri="{9D8B030D-6E8A-4147-A177-3AD203B41FA5}">
                      <a16:colId xmlns:a16="http://schemas.microsoft.com/office/drawing/2014/main" val="1459498482"/>
                    </a:ext>
                  </a:extLst>
                </a:gridCol>
                <a:gridCol w="5481022">
                  <a:extLst>
                    <a:ext uri="{9D8B030D-6E8A-4147-A177-3AD203B41FA5}">
                      <a16:colId xmlns:a16="http://schemas.microsoft.com/office/drawing/2014/main" val="3701049816"/>
                    </a:ext>
                  </a:extLst>
                </a:gridCol>
              </a:tblGrid>
              <a:tr h="648004">
                <a:tc>
                  <a:txBody>
                    <a:bodyPr/>
                    <a:lstStyle/>
                    <a:p>
                      <a:pPr marL="0" algn="ctr" defTabSz="914400" rtl="0" eaLnBrk="1" latinLnBrk="0" hangingPunct="1"/>
                      <a:r>
                        <a:rPr lang="en-US" sz="2500" b="0" i="0" kern="1200" dirty="0">
                          <a:solidFill>
                            <a:schemeClr val="bg1"/>
                          </a:solidFill>
                          <a:latin typeface="+mn-lt"/>
                          <a:ea typeface="Amazon Ember" panose="020B0703020204020204" pitchFamily="34" charset="0"/>
                          <a:cs typeface="Amazon Ember" panose="020B0703020204020204" pitchFamily="34" charset="0"/>
                        </a:rPr>
                        <a:t>Invocation</a:t>
                      </a:r>
                    </a:p>
                  </a:txBody>
                  <a:tcPr anchor="ctr"/>
                </a:tc>
                <a:tc>
                  <a:txBody>
                    <a:bodyPr/>
                    <a:lstStyle/>
                    <a:p>
                      <a:pPr marL="0" algn="ctr" defTabSz="914400" rtl="0" eaLnBrk="1" latinLnBrk="0" hangingPunct="1"/>
                      <a:r>
                        <a:rPr lang="en-US" sz="2500" b="0" i="0" kern="1200" dirty="0">
                          <a:solidFill>
                            <a:schemeClr val="bg1"/>
                          </a:solidFill>
                          <a:latin typeface="+mn-lt"/>
                          <a:ea typeface="Amazon Ember" panose="020B0703020204020204" pitchFamily="34" charset="0"/>
                          <a:cs typeface="Amazon Ember" panose="020B0703020204020204" pitchFamily="34" charset="0"/>
                        </a:rPr>
                        <a:t>Retries</a:t>
                      </a:r>
                    </a:p>
                  </a:txBody>
                  <a:tcPr anchor="ctr"/>
                </a:tc>
                <a:extLst>
                  <a:ext uri="{0D108BD9-81ED-4DB2-BD59-A6C34878D82A}">
                    <a16:rowId xmlns:a16="http://schemas.microsoft.com/office/drawing/2014/main" val="4207133842"/>
                  </a:ext>
                </a:extLst>
              </a:tr>
              <a:tr h="945225">
                <a:tc>
                  <a:txBody>
                    <a:bodyPr/>
                    <a:lstStyle/>
                    <a:p>
                      <a:pPr marL="0" lvl="1" indent="0" algn="l" defTabSz="914400" rtl="0" eaLnBrk="1" latinLnBrk="0" hangingPunct="1"/>
                      <a:r>
                        <a:rPr lang="en-US" sz="2500" b="0" i="0" kern="1200" dirty="0">
                          <a:solidFill>
                            <a:schemeClr val="tx1"/>
                          </a:solidFill>
                          <a:latin typeface="+mn-lt"/>
                          <a:ea typeface="Amazon Ember Light" panose="020B0403020204020204" pitchFamily="34" charset="0"/>
                          <a:cs typeface="Amazon Ember Light" panose="020B0403020204020204" pitchFamily="34" charset="0"/>
                        </a:rPr>
                        <a:t>Synchronous</a:t>
                      </a:r>
                    </a:p>
                  </a:txBody>
                  <a:tcPr anchor="ctr">
                    <a:solidFill>
                      <a:schemeClr val="accent4"/>
                    </a:solidFill>
                  </a:tcPr>
                </a:tc>
                <a:tc>
                  <a:txBody>
                    <a:bodyPr/>
                    <a:lstStyle/>
                    <a:p>
                      <a:pPr marL="0" algn="l" defTabSz="914400" rtl="0" eaLnBrk="1" latinLnBrk="0" hangingPunct="1"/>
                      <a:r>
                        <a:rPr lang="en-US" sz="2500" b="0" i="0" kern="1200" dirty="0">
                          <a:solidFill>
                            <a:schemeClr val="tx1"/>
                          </a:solidFill>
                          <a:latin typeface="+mn-lt"/>
                          <a:ea typeface="Amazon Ember Light" panose="020B0403020204020204" pitchFamily="34" charset="0"/>
                          <a:cs typeface="Amazon Ember Light" panose="020B0403020204020204" pitchFamily="34" charset="0"/>
                        </a:rPr>
                        <a:t>No retries</a:t>
                      </a:r>
                    </a:p>
                    <a:p>
                      <a:pPr marL="0" algn="l" defTabSz="914400" rtl="0" eaLnBrk="1" latinLnBrk="0" hangingPunct="1"/>
                      <a:r>
                        <a:rPr lang="en-US" sz="2500" b="0" i="0" kern="1200" dirty="0">
                          <a:solidFill>
                            <a:schemeClr val="tx1"/>
                          </a:solidFill>
                          <a:latin typeface="+mn-lt"/>
                          <a:ea typeface="Amazon Ember Light" panose="020B0403020204020204" pitchFamily="34" charset="0"/>
                          <a:cs typeface="Amazon Ember Light" panose="020B0403020204020204" pitchFamily="34" charset="0"/>
                        </a:rPr>
                        <a:t>(Service may retry based on error)</a:t>
                      </a:r>
                    </a:p>
                  </a:txBody>
                  <a:tcPr anchor="ctr">
                    <a:solidFill>
                      <a:schemeClr val="accent4"/>
                    </a:solidFill>
                  </a:tcPr>
                </a:tc>
                <a:extLst>
                  <a:ext uri="{0D108BD9-81ED-4DB2-BD59-A6C34878D82A}">
                    <a16:rowId xmlns:a16="http://schemas.microsoft.com/office/drawing/2014/main" val="1107219015"/>
                  </a:ext>
                </a:extLst>
              </a:tr>
              <a:tr h="648004">
                <a:tc>
                  <a:txBody>
                    <a:bodyPr/>
                    <a:lstStyle/>
                    <a:p>
                      <a:pPr marL="0" algn="l" defTabSz="914400" rtl="0" eaLnBrk="1" latinLnBrk="0" hangingPunct="1"/>
                      <a:r>
                        <a:rPr lang="en-US" sz="2500" b="0" i="0" kern="1200" dirty="0">
                          <a:solidFill>
                            <a:schemeClr val="tx1"/>
                          </a:solidFill>
                          <a:latin typeface="+mn-lt"/>
                          <a:ea typeface="Amazon Ember Light" panose="020B0403020204020204" pitchFamily="34" charset="0"/>
                          <a:cs typeface="Amazon Ember Light" panose="020B0403020204020204" pitchFamily="34" charset="0"/>
                        </a:rPr>
                        <a:t>Asynchronous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0" i="0" kern="1200" dirty="0">
                          <a:solidFill>
                            <a:schemeClr val="tx1"/>
                          </a:solidFill>
                          <a:latin typeface="+mn-lt"/>
                          <a:ea typeface="Amazon Ember Light" panose="020B0403020204020204" pitchFamily="34" charset="0"/>
                          <a:cs typeface="Amazon Ember Light" panose="020B0403020204020204" pitchFamily="34" charset="0"/>
                        </a:rPr>
                        <a:t>Built-in retries (2x)</a:t>
                      </a:r>
                    </a:p>
                  </a:txBody>
                  <a:tcPr anchor="ctr"/>
                </a:tc>
                <a:extLst>
                  <a:ext uri="{0D108BD9-81ED-4DB2-BD59-A6C34878D82A}">
                    <a16:rowId xmlns:a16="http://schemas.microsoft.com/office/drawing/2014/main" val="2450161578"/>
                  </a:ext>
                </a:extLst>
              </a:tr>
              <a:tr h="648004">
                <a:tc>
                  <a:txBody>
                    <a:bodyPr/>
                    <a:lstStyle/>
                    <a:p>
                      <a:pPr marL="0" algn="l" defTabSz="914400" rtl="0" eaLnBrk="1" latinLnBrk="0" hangingPunct="1"/>
                      <a:r>
                        <a:rPr lang="en-US" sz="2500" b="0" i="0" kern="1200" dirty="0">
                          <a:solidFill>
                            <a:schemeClr val="tx1"/>
                          </a:solidFill>
                          <a:latin typeface="+mn-lt"/>
                          <a:ea typeface="Amazon Ember Light" panose="020B0403020204020204" pitchFamily="34" charset="0"/>
                          <a:cs typeface="Amazon Ember Light" panose="020B0403020204020204" pitchFamily="34" charset="0"/>
                        </a:rPr>
                        <a:t>Poll-based</a:t>
                      </a:r>
                    </a:p>
                  </a:txBody>
                  <a:tcPr anchor="ctr">
                    <a:solidFill>
                      <a:schemeClr val="accent4"/>
                    </a:solidFill>
                  </a:tcPr>
                </a:tc>
                <a:tc>
                  <a:txBody>
                    <a:bodyPr/>
                    <a:lstStyle/>
                    <a:p>
                      <a:pPr marL="0" algn="l" defTabSz="914400" rtl="0" eaLnBrk="1" latinLnBrk="0" hangingPunct="1"/>
                      <a:r>
                        <a:rPr lang="en-US" sz="2500" b="0" i="0" kern="1200" dirty="0">
                          <a:solidFill>
                            <a:schemeClr val="tx1"/>
                          </a:solidFill>
                          <a:latin typeface="+mn-lt"/>
                          <a:ea typeface="Amazon Ember Light" panose="020B0403020204020204" pitchFamily="34" charset="0"/>
                          <a:cs typeface="Amazon Ember Light" panose="020B0403020204020204" pitchFamily="34" charset="0"/>
                        </a:rPr>
                        <a:t>Depends on event source</a:t>
                      </a:r>
                    </a:p>
                  </a:txBody>
                  <a:tcPr anchor="ctr">
                    <a:solidFill>
                      <a:schemeClr val="accent4"/>
                    </a:solidFill>
                  </a:tcPr>
                </a:tc>
                <a:extLst>
                  <a:ext uri="{0D108BD9-81ED-4DB2-BD59-A6C34878D82A}">
                    <a16:rowId xmlns:a16="http://schemas.microsoft.com/office/drawing/2014/main" val="3492520337"/>
                  </a:ext>
                </a:extLst>
              </a:tr>
            </a:tbl>
          </a:graphicData>
        </a:graphic>
      </p:graphicFrame>
    </p:spTree>
    <p:custDataLst>
      <p:tags r:id="rId1"/>
    </p:custDataLst>
    <p:extLst>
      <p:ext uri="{BB962C8B-B14F-4D97-AF65-F5344CB8AC3E}">
        <p14:creationId xmlns:p14="http://schemas.microsoft.com/office/powerpoint/2010/main" val="2089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p:txBody>
          <a:bodyPr/>
          <a:lstStyle/>
          <a:p>
            <a:r>
              <a:rPr lang="en-US" dirty="0"/>
              <a:t>AWS  Lambda runtime lifecycle</a:t>
            </a:r>
          </a:p>
        </p:txBody>
      </p:sp>
      <p:grpSp>
        <p:nvGrpSpPr>
          <p:cNvPr id="4" name="justGraphic">
            <a:extLst>
              <a:ext uri="{FF2B5EF4-FFF2-40B4-BE49-F238E27FC236}">
                <a16:creationId xmlns:a16="http://schemas.microsoft.com/office/drawing/2014/main" id="{7D3768D5-0227-4852-9E93-A38368DBEDBB}"/>
              </a:ext>
              <a:ext uri="{C183D7F6-B498-43B3-948B-1728B52AA6E4}">
                <adec:decorative xmlns:adec="http://schemas.microsoft.com/office/drawing/2017/decorative" val="1"/>
              </a:ext>
            </a:extLst>
          </p:cNvPr>
          <p:cNvGrpSpPr/>
          <p:nvPr/>
        </p:nvGrpSpPr>
        <p:grpSpPr>
          <a:xfrm>
            <a:off x="315888" y="1352925"/>
            <a:ext cx="11399800" cy="4974623"/>
            <a:chOff x="315888" y="1352925"/>
            <a:chExt cx="11399800" cy="4974623"/>
          </a:xfrm>
        </p:grpSpPr>
        <p:sp>
          <p:nvSpPr>
            <p:cNvPr id="9" name="Rectangle 8"/>
            <p:cNvSpPr/>
            <p:nvPr/>
          </p:nvSpPr>
          <p:spPr>
            <a:xfrm>
              <a:off x="1407350" y="2386206"/>
              <a:ext cx="10308338" cy="394134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ea typeface="Amazon Ember" panose="020B0603020204020204" pitchFamily="34" charset="0"/>
                  <a:cs typeface="Amazon Ember" panose="020B0603020204020204" pitchFamily="34" charset="0"/>
                </a:rPr>
                <a:t>Lambda runtime environment</a:t>
              </a:r>
            </a:p>
          </p:txBody>
        </p:sp>
        <p:pic>
          <p:nvPicPr>
            <p:cNvPr id="6" name="Graphic 43">
              <a:extLst>
                <a:ext uri="{FF2B5EF4-FFF2-40B4-BE49-F238E27FC236}">
                  <a16:creationId xmlns:a16="http://schemas.microsoft.com/office/drawing/2014/main" id="{49BFD3E4-C3C7-C84A-A0A2-EF5E2E8D06DC}"/>
                </a:ext>
              </a:extLst>
            </p:cNvPr>
            <p:cNvPicPr>
              <a:picLocks noChangeAspect="1"/>
            </p:cNvPicPr>
            <p:nvPr/>
          </p:nvPicPr>
          <p:blipFill>
            <a:blip r:embed="rId4"/>
            <a:stretch>
              <a:fillRect/>
            </a:stretch>
          </p:blipFill>
          <p:spPr>
            <a:xfrm>
              <a:off x="3379690" y="1352925"/>
              <a:ext cx="711200" cy="711200"/>
            </a:xfrm>
            <a:prstGeom prst="rect">
              <a:avLst/>
            </a:prstGeom>
          </p:spPr>
        </p:pic>
        <p:sp>
          <p:nvSpPr>
            <p:cNvPr id="10" name="Freeform 9"/>
            <p:cNvSpPr/>
            <p:nvPr/>
          </p:nvSpPr>
          <p:spPr>
            <a:xfrm>
              <a:off x="1717497" y="4656393"/>
              <a:ext cx="2149240" cy="1612406"/>
            </a:xfrm>
            <a:custGeom>
              <a:avLst/>
              <a:gdLst>
                <a:gd name="connsiteX0" fmla="*/ 0 w 2149240"/>
                <a:gd name="connsiteY0" fmla="*/ 0 h 1612406"/>
                <a:gd name="connsiteX1" fmla="*/ 2149240 w 2149240"/>
                <a:gd name="connsiteY1" fmla="*/ 0 h 1612406"/>
                <a:gd name="connsiteX2" fmla="*/ 2149240 w 2149240"/>
                <a:gd name="connsiteY2" fmla="*/ 1612406 h 1612406"/>
                <a:gd name="connsiteX3" fmla="*/ 0 w 2149240"/>
                <a:gd name="connsiteY3" fmla="*/ 1612406 h 1612406"/>
                <a:gd name="connsiteX4" fmla="*/ 0 w 2149240"/>
                <a:gd name="connsiteY4" fmla="*/ 0 h 161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240" h="1612406">
                  <a:moveTo>
                    <a:pt x="0" y="0"/>
                  </a:moveTo>
                  <a:lnTo>
                    <a:pt x="2149240" y="0"/>
                  </a:lnTo>
                  <a:lnTo>
                    <a:pt x="2149240" y="1612406"/>
                  </a:lnTo>
                  <a:lnTo>
                    <a:pt x="0" y="1612406"/>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Function</a:t>
              </a:r>
            </a:p>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Layers</a:t>
              </a:r>
            </a:p>
          </p:txBody>
        </p:sp>
        <p:sp>
          <p:nvSpPr>
            <p:cNvPr id="13" name="Freeform 12"/>
            <p:cNvSpPr/>
            <p:nvPr/>
          </p:nvSpPr>
          <p:spPr>
            <a:xfrm>
              <a:off x="3679961" y="4633210"/>
              <a:ext cx="2149240" cy="1612406"/>
            </a:xfrm>
            <a:custGeom>
              <a:avLst/>
              <a:gdLst>
                <a:gd name="connsiteX0" fmla="*/ 0 w 2149240"/>
                <a:gd name="connsiteY0" fmla="*/ 0 h 1612406"/>
                <a:gd name="connsiteX1" fmla="*/ 2149240 w 2149240"/>
                <a:gd name="connsiteY1" fmla="*/ 0 h 1612406"/>
                <a:gd name="connsiteX2" fmla="*/ 2149240 w 2149240"/>
                <a:gd name="connsiteY2" fmla="*/ 1612406 h 1612406"/>
                <a:gd name="connsiteX3" fmla="*/ 0 w 2149240"/>
                <a:gd name="connsiteY3" fmla="*/ 1612406 h 1612406"/>
                <a:gd name="connsiteX4" fmla="*/ 0 w 2149240"/>
                <a:gd name="connsiteY4" fmla="*/ 0 h 161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240" h="1612406">
                  <a:moveTo>
                    <a:pt x="0" y="0"/>
                  </a:moveTo>
                  <a:lnTo>
                    <a:pt x="2149240" y="0"/>
                  </a:lnTo>
                  <a:lnTo>
                    <a:pt x="2149240" y="1612406"/>
                  </a:lnTo>
                  <a:lnTo>
                    <a:pt x="0" y="1612406"/>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Extensions</a:t>
              </a:r>
            </a:p>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Bootstrap runtime</a:t>
              </a:r>
            </a:p>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Run function initialization</a:t>
              </a:r>
            </a:p>
          </p:txBody>
        </p:sp>
        <p:sp>
          <p:nvSpPr>
            <p:cNvPr id="16" name="Freeform 15"/>
            <p:cNvSpPr/>
            <p:nvPr/>
          </p:nvSpPr>
          <p:spPr>
            <a:xfrm>
              <a:off x="6636349" y="4656393"/>
              <a:ext cx="2149240" cy="1612406"/>
            </a:xfrm>
            <a:custGeom>
              <a:avLst/>
              <a:gdLst>
                <a:gd name="connsiteX0" fmla="*/ 0 w 2149240"/>
                <a:gd name="connsiteY0" fmla="*/ 0 h 1612406"/>
                <a:gd name="connsiteX1" fmla="*/ 2149240 w 2149240"/>
                <a:gd name="connsiteY1" fmla="*/ 0 h 1612406"/>
                <a:gd name="connsiteX2" fmla="*/ 2149240 w 2149240"/>
                <a:gd name="connsiteY2" fmla="*/ 1612406 h 1612406"/>
                <a:gd name="connsiteX3" fmla="*/ 0 w 2149240"/>
                <a:gd name="connsiteY3" fmla="*/ 1612406 h 1612406"/>
                <a:gd name="connsiteX4" fmla="*/ 0 w 2149240"/>
                <a:gd name="connsiteY4" fmla="*/ 0 h 161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240" h="1612406">
                  <a:moveTo>
                    <a:pt x="0" y="0"/>
                  </a:moveTo>
                  <a:lnTo>
                    <a:pt x="2149240" y="0"/>
                  </a:lnTo>
                  <a:lnTo>
                    <a:pt x="2149240" y="1612406"/>
                  </a:lnTo>
                  <a:lnTo>
                    <a:pt x="0" y="1612406"/>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Run function handler</a:t>
              </a:r>
            </a:p>
          </p:txBody>
        </p:sp>
        <p:sp>
          <p:nvSpPr>
            <p:cNvPr id="21" name="Freeform 20"/>
            <p:cNvSpPr/>
            <p:nvPr/>
          </p:nvSpPr>
          <p:spPr>
            <a:xfrm>
              <a:off x="9129147" y="4656393"/>
              <a:ext cx="2149240" cy="1612406"/>
            </a:xfrm>
            <a:custGeom>
              <a:avLst/>
              <a:gdLst>
                <a:gd name="connsiteX0" fmla="*/ 0 w 2149240"/>
                <a:gd name="connsiteY0" fmla="*/ 0 h 1612406"/>
                <a:gd name="connsiteX1" fmla="*/ 2149240 w 2149240"/>
                <a:gd name="connsiteY1" fmla="*/ 0 h 1612406"/>
                <a:gd name="connsiteX2" fmla="*/ 2149240 w 2149240"/>
                <a:gd name="connsiteY2" fmla="*/ 1612406 h 1612406"/>
                <a:gd name="connsiteX3" fmla="*/ 0 w 2149240"/>
                <a:gd name="connsiteY3" fmla="*/ 1612406 h 1612406"/>
                <a:gd name="connsiteX4" fmla="*/ 0 w 2149240"/>
                <a:gd name="connsiteY4" fmla="*/ 0 h 161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240" h="1612406">
                  <a:moveTo>
                    <a:pt x="0" y="0"/>
                  </a:moveTo>
                  <a:lnTo>
                    <a:pt x="2149240" y="0"/>
                  </a:lnTo>
                  <a:lnTo>
                    <a:pt x="2149240" y="1612406"/>
                  </a:lnTo>
                  <a:lnTo>
                    <a:pt x="0" y="1612406"/>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Alert extensions</a:t>
              </a:r>
            </a:p>
            <a:p>
              <a:pPr marL="228600" marR="0" lvl="1" indent="-228600" algn="l" defTabSz="93345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dirty="0">
                  <a:ln>
                    <a:noFill/>
                  </a:ln>
                  <a:solidFill>
                    <a:srgbClr val="000000">
                      <a:hueOff val="0"/>
                      <a:satOff val="0"/>
                      <a:lumOff val="0"/>
                      <a:alphaOff val="0"/>
                    </a:srgbClr>
                  </a:solidFill>
                  <a:effectLst/>
                  <a:uLnTx/>
                  <a:uFillTx/>
                  <a:ea typeface="+mn-ea"/>
                  <a:cs typeface="+mn-cs"/>
                </a:rPr>
                <a:t>Remove environment</a:t>
              </a:r>
            </a:p>
          </p:txBody>
        </p:sp>
        <p:cxnSp>
          <p:nvCxnSpPr>
            <p:cNvPr id="11" name="Elbow Connector 10"/>
            <p:cNvCxnSpPr>
              <a:cxnSpLocks/>
              <a:stCxn id="6" idx="3"/>
              <a:endCxn id="9" idx="0"/>
            </p:cNvCxnSpPr>
            <p:nvPr/>
          </p:nvCxnSpPr>
          <p:spPr>
            <a:xfrm>
              <a:off x="4090890" y="1708525"/>
              <a:ext cx="2470629" cy="677681"/>
            </a:xfrm>
            <a:prstGeom prst="bentConnector2">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267997" y="1703666"/>
              <a:ext cx="2111693" cy="9719"/>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flipH="1" flipV="1">
              <a:off x="732394" y="4016221"/>
              <a:ext cx="1264580" cy="1275074"/>
            </a:xfrm>
            <a:prstGeom prst="bentConnector2">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25254" t="15518" r="23127" b="11216"/>
            <a:stretch/>
          </p:blipFill>
          <p:spPr>
            <a:xfrm>
              <a:off x="476313" y="4829707"/>
              <a:ext cx="590935" cy="838747"/>
            </a:xfrm>
            <a:prstGeom prst="rect">
              <a:avLst/>
            </a:prstGeom>
          </p:spPr>
        </p:pic>
        <p:sp>
          <p:nvSpPr>
            <p:cNvPr id="35" name="TextBox 34"/>
            <p:cNvSpPr txBox="1"/>
            <p:nvPr/>
          </p:nvSpPr>
          <p:spPr>
            <a:xfrm>
              <a:off x="4936236" y="1435129"/>
              <a:ext cx="2706687" cy="546792"/>
            </a:xfrm>
            <a:prstGeom prst="rect">
              <a:avLst/>
            </a:prstGeom>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spcFirstLastPara="0" vert="horz" wrap="square" lIns="95250" tIns="95250" rIns="95250" bIns="9525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Create or unfreeze Lambda runtime environment</a:t>
              </a:r>
            </a:p>
          </p:txBody>
        </p:sp>
        <p:sp>
          <p:nvSpPr>
            <p:cNvPr id="41" name="Rectangle 40"/>
            <p:cNvSpPr/>
            <p:nvPr/>
          </p:nvSpPr>
          <p:spPr>
            <a:xfrm>
              <a:off x="8488269" y="1523859"/>
              <a:ext cx="24032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Configured resources</a:t>
              </a:r>
            </a:p>
          </p:txBody>
        </p:sp>
        <p:cxnSp>
          <p:nvCxnSpPr>
            <p:cNvPr id="42" name="Straight Arrow Connector 41"/>
            <p:cNvCxnSpPr>
              <a:cxnSpLocks/>
            </p:cNvCxnSpPr>
            <p:nvPr/>
          </p:nvCxnSpPr>
          <p:spPr>
            <a:xfrm flipH="1">
              <a:off x="7642923" y="1707726"/>
              <a:ext cx="845346" cy="1599"/>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4" name="Right Brace 23"/>
            <p:cNvSpPr/>
            <p:nvPr/>
          </p:nvSpPr>
          <p:spPr>
            <a:xfrm rot="16200000">
              <a:off x="3420253" y="1501448"/>
              <a:ext cx="359788" cy="3601151"/>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6613"/>
                </a:solidFill>
                <a:effectLst/>
                <a:uLnTx/>
                <a:uFillTx/>
                <a:ea typeface="Amazon Ember" panose="020B0603020204020204" pitchFamily="34" charset="0"/>
                <a:cs typeface="Amazon Ember" panose="020B0603020204020204" pitchFamily="34" charset="0"/>
              </a:endParaRPr>
            </a:p>
          </p:txBody>
        </p:sp>
        <p:sp>
          <p:nvSpPr>
            <p:cNvPr id="26" name="Rectangle 25"/>
            <p:cNvSpPr/>
            <p:nvPr/>
          </p:nvSpPr>
          <p:spPr>
            <a:xfrm>
              <a:off x="2925173" y="2811246"/>
              <a:ext cx="135966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Amazon Ember" panose="020B0603020204020204" pitchFamily="34" charset="0"/>
                  <a:cs typeface="Amazon Ember" panose="020B0603020204020204" pitchFamily="34" charset="0"/>
                </a:rPr>
                <a:t>Cold start</a:t>
              </a:r>
            </a:p>
          </p:txBody>
        </p:sp>
        <p:sp>
          <p:nvSpPr>
            <p:cNvPr id="19" name="Right Brace 18"/>
            <p:cNvSpPr/>
            <p:nvPr/>
          </p:nvSpPr>
          <p:spPr>
            <a:xfrm rot="16200000">
              <a:off x="7143442" y="1708140"/>
              <a:ext cx="310955" cy="3130763"/>
            </a:xfrm>
            <a:prstGeom prst="rightBrace">
              <a:avLst>
                <a:gd name="adj1" fmla="val 0"/>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86613"/>
                </a:solidFill>
                <a:effectLst/>
                <a:uLnTx/>
                <a:uFillTx/>
                <a:ea typeface="Amazon Ember" panose="020B0603020204020204" pitchFamily="34" charset="0"/>
                <a:cs typeface="Amazon Ember" panose="020B0603020204020204" pitchFamily="34" charset="0"/>
              </a:endParaRPr>
            </a:p>
          </p:txBody>
        </p:sp>
        <p:sp>
          <p:nvSpPr>
            <p:cNvPr id="20" name="Rectangle 19"/>
            <p:cNvSpPr/>
            <p:nvPr/>
          </p:nvSpPr>
          <p:spPr>
            <a:xfrm>
              <a:off x="6578216" y="2779529"/>
              <a:ext cx="13596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Amazon Ember" panose="020B0603020204020204" pitchFamily="34" charset="0"/>
                  <a:cs typeface="Amazon Ember" panose="020B0603020204020204" pitchFamily="34" charset="0"/>
                </a:rPr>
                <a:t>Warm start</a:t>
              </a:r>
            </a:p>
          </p:txBody>
        </p:sp>
        <p:sp>
          <p:nvSpPr>
            <p:cNvPr id="33" name="Rectangle 32"/>
            <p:cNvSpPr/>
            <p:nvPr/>
          </p:nvSpPr>
          <p:spPr>
            <a:xfrm>
              <a:off x="486223" y="1519581"/>
              <a:ext cx="802999" cy="377888"/>
            </a:xfrm>
            <a:prstGeom prst="rect">
              <a:avLst/>
            </a:prstGeom>
            <a:solidFill>
              <a:schemeClr val="bg1"/>
            </a:solidFill>
            <a:ln w="44450">
              <a:solidFill>
                <a:schemeClr val="hlink"/>
              </a:solidFill>
            </a:ln>
            <a:effectLst>
              <a:outerShdw blurRad="63500" dist="53881" dir="2700016" rotWithShape="0">
                <a:scrgbClr r="0" g="0" b="0">
                  <a:alpha val="25000"/>
                </a:scrgbClr>
              </a:outerShdw>
            </a:effectLst>
          </p:spPr>
          <p:style>
            <a:lnRef idx="1">
              <a:schemeClr val="accent4"/>
            </a:lnRef>
            <a:fillRef idx="2">
              <a:schemeClr val="accent4"/>
            </a:fillRef>
            <a:effectRef idx="1">
              <a:schemeClr val="accent4"/>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Event</a:t>
              </a:r>
            </a:p>
          </p:txBody>
        </p:sp>
        <p:sp>
          <p:nvSpPr>
            <p:cNvPr id="28" name="Arrow: Chevron 27">
              <a:extLst>
                <a:ext uri="{FF2B5EF4-FFF2-40B4-BE49-F238E27FC236}">
                  <a16:creationId xmlns:a16="http://schemas.microsoft.com/office/drawing/2014/main" id="{B147FBED-936B-4CFD-841C-6B9C1CE6B5F2}"/>
                </a:ext>
              </a:extLst>
            </p:cNvPr>
            <p:cNvSpPr/>
            <p:nvPr/>
          </p:nvSpPr>
          <p:spPr>
            <a:xfrm>
              <a:off x="1778879" y="3561353"/>
              <a:ext cx="1986644" cy="91449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dirty="0">
                  <a:solidFill>
                    <a:schemeClr val="bg1"/>
                  </a:solidFill>
                  <a:ea typeface="Amazon Ember Light" panose="020B0403020204020204" pitchFamily="34" charset="0"/>
                  <a:cs typeface="Amazon Ember Light" panose="020B0403020204020204" pitchFamily="34" charset="0"/>
                </a:rPr>
                <a:t>Download  Code</a:t>
              </a:r>
            </a:p>
          </p:txBody>
        </p:sp>
        <p:sp>
          <p:nvSpPr>
            <p:cNvPr id="34" name="Arrow: Chevron 33">
              <a:extLst>
                <a:ext uri="{FF2B5EF4-FFF2-40B4-BE49-F238E27FC236}">
                  <a16:creationId xmlns:a16="http://schemas.microsoft.com/office/drawing/2014/main" id="{B4C135A4-754D-4016-96C0-FA052CF95423}"/>
                </a:ext>
              </a:extLst>
            </p:cNvPr>
            <p:cNvSpPr/>
            <p:nvPr/>
          </p:nvSpPr>
          <p:spPr>
            <a:xfrm>
              <a:off x="3634731" y="3549474"/>
              <a:ext cx="2253507" cy="914499"/>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r>
                <a:rPr lang="en-US" dirty="0">
                  <a:solidFill>
                    <a:schemeClr val="tx2"/>
                  </a:solidFill>
                  <a:ea typeface="Amazon Ember Light" panose="020B0403020204020204" pitchFamily="34" charset="0"/>
                  <a:cs typeface="Amazon Ember Light" panose="020B0403020204020204" pitchFamily="34" charset="0"/>
                </a:rPr>
                <a:t>Initialize</a:t>
              </a:r>
              <a:br>
                <a:rPr lang="en-US" dirty="0">
                  <a:solidFill>
                    <a:schemeClr val="tx2"/>
                  </a:solidFill>
                  <a:ea typeface="Amazon Ember Light" panose="020B0403020204020204" pitchFamily="34" charset="0"/>
                  <a:cs typeface="Amazon Ember Light" panose="020B0403020204020204" pitchFamily="34" charset="0"/>
                </a:rPr>
              </a:br>
              <a:r>
                <a:rPr lang="en-US" dirty="0">
                  <a:solidFill>
                    <a:schemeClr val="tx2"/>
                  </a:solidFill>
                  <a:ea typeface="Amazon Ember Light" panose="020B0403020204020204" pitchFamily="34" charset="0"/>
                  <a:cs typeface="Amazon Ember Light" panose="020B0403020204020204" pitchFamily="34" charset="0"/>
                </a:rPr>
                <a:t>environment</a:t>
              </a:r>
            </a:p>
          </p:txBody>
        </p:sp>
        <p:sp>
          <p:nvSpPr>
            <p:cNvPr id="36" name="Arrow: Chevron 35">
              <a:extLst>
                <a:ext uri="{FF2B5EF4-FFF2-40B4-BE49-F238E27FC236}">
                  <a16:creationId xmlns:a16="http://schemas.microsoft.com/office/drawing/2014/main" id="{2F2B3501-8EAE-4015-BA4F-9D4DC10FFF0F}"/>
                </a:ext>
              </a:extLst>
            </p:cNvPr>
            <p:cNvSpPr/>
            <p:nvPr/>
          </p:nvSpPr>
          <p:spPr>
            <a:xfrm>
              <a:off x="5733536" y="3549474"/>
              <a:ext cx="3582585" cy="914499"/>
            </a:xfrm>
            <a:prstGeom prst="chevro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2"/>
                  </a:solidFill>
                  <a:ea typeface="Amazon Ember Light" panose="020B0403020204020204" pitchFamily="34" charset="0"/>
                  <a:cs typeface="Amazon Ember Light" panose="020B0403020204020204" pitchFamily="34" charset="0"/>
                </a:rPr>
                <a:t>Invoke</a:t>
              </a:r>
            </a:p>
          </p:txBody>
        </p:sp>
        <p:sp>
          <p:nvSpPr>
            <p:cNvPr id="37" name="Arrow: Chevron 36">
              <a:extLst>
                <a:ext uri="{FF2B5EF4-FFF2-40B4-BE49-F238E27FC236}">
                  <a16:creationId xmlns:a16="http://schemas.microsoft.com/office/drawing/2014/main" id="{7E54CEE3-A94A-4B20-B555-97223880622A}"/>
                </a:ext>
              </a:extLst>
            </p:cNvPr>
            <p:cNvSpPr/>
            <p:nvPr/>
          </p:nvSpPr>
          <p:spPr>
            <a:xfrm>
              <a:off x="9099215" y="3542184"/>
              <a:ext cx="2209104" cy="914499"/>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2"/>
                  </a:solidFill>
                  <a:ea typeface="Amazon Ember Light" panose="020B0403020204020204" pitchFamily="34" charset="0"/>
                  <a:cs typeface="Amazon Ember Light" panose="020B0403020204020204" pitchFamily="34" charset="0"/>
                </a:rPr>
                <a:t>Shutdown</a:t>
              </a:r>
            </a:p>
          </p:txBody>
        </p:sp>
        <p:sp>
          <p:nvSpPr>
            <p:cNvPr id="39" name="Rectangle 38">
              <a:extLst>
                <a:ext uri="{FF2B5EF4-FFF2-40B4-BE49-F238E27FC236}">
                  <a16:creationId xmlns:a16="http://schemas.microsoft.com/office/drawing/2014/main" id="{B3F0518B-85A2-4D1B-A934-E492D41C5E59}"/>
                </a:ext>
              </a:extLst>
            </p:cNvPr>
            <p:cNvSpPr/>
            <p:nvPr/>
          </p:nvSpPr>
          <p:spPr>
            <a:xfrm>
              <a:off x="315888" y="5621203"/>
              <a:ext cx="81840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Amazon Ember" panose="020B0603020204020204" pitchFamily="34" charset="0"/>
                  <a:cs typeface="Amazon Ember" panose="020B0603020204020204" pitchFamily="34" charset="0"/>
                </a:rPr>
                <a:t>Code</a:t>
              </a:r>
            </a:p>
          </p:txBody>
        </p:sp>
      </p:grpSp>
    </p:spTree>
    <p:custDataLst>
      <p:tags r:id="rId1"/>
    </p:custDataLst>
    <p:extLst>
      <p:ext uri="{BB962C8B-B14F-4D97-AF65-F5344CB8AC3E}">
        <p14:creationId xmlns:p14="http://schemas.microsoft.com/office/powerpoint/2010/main" val="164207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p:txBody>
          <a:bodyPr/>
          <a:lstStyle/>
          <a:p>
            <a:r>
              <a:rPr lang="en-US" dirty="0"/>
              <a:t>Concurrency</a:t>
            </a:r>
          </a:p>
        </p:txBody>
      </p:sp>
      <p:sp>
        <p:nvSpPr>
          <p:cNvPr id="5" name="TextBox 4"/>
          <p:cNvSpPr txBox="1"/>
          <p:nvPr/>
        </p:nvSpPr>
        <p:spPr>
          <a:xfrm>
            <a:off x="248911" y="5047349"/>
            <a:ext cx="4875535" cy="923330"/>
          </a:xfrm>
          <a:prstGeom prst="rect">
            <a:avLst/>
          </a:prstGeom>
          <a:noFill/>
        </p:spPr>
        <p:txBody>
          <a:bodyPr wrap="square" rtlCol="0">
            <a:spAutoFit/>
          </a:bodyPr>
          <a:lstStyle/>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ea typeface="+mn-ea"/>
                <a:cs typeface="+mn-cs"/>
              </a:rPr>
              <a:t>Invocations are routed to a Lambda runtime environment, or a new environment is created.</a:t>
            </a:r>
          </a:p>
        </p:txBody>
      </p:sp>
      <p:grpSp>
        <p:nvGrpSpPr>
          <p:cNvPr id="4" name="justGraphic">
            <a:extLst>
              <a:ext uri="{FF2B5EF4-FFF2-40B4-BE49-F238E27FC236}">
                <a16:creationId xmlns:a16="http://schemas.microsoft.com/office/drawing/2014/main" id="{E1EA3AB6-1210-4B17-B93D-AD8AB9EBEC52}"/>
              </a:ext>
              <a:ext uri="{C183D7F6-B498-43B3-948B-1728B52AA6E4}">
                <adec:decorative xmlns:adec="http://schemas.microsoft.com/office/drawing/2017/decorative" val="1"/>
              </a:ext>
            </a:extLst>
          </p:cNvPr>
          <p:cNvGrpSpPr/>
          <p:nvPr/>
        </p:nvGrpSpPr>
        <p:grpSpPr>
          <a:xfrm>
            <a:off x="322334" y="1952552"/>
            <a:ext cx="10702282" cy="4137295"/>
            <a:chOff x="322334" y="1952552"/>
            <a:chExt cx="10702282" cy="4137295"/>
          </a:xfrm>
        </p:grpSpPr>
        <p:cxnSp>
          <p:nvCxnSpPr>
            <p:cNvPr id="49" name="Straight Arrow Connector 48"/>
            <p:cNvCxnSpPr/>
            <p:nvPr/>
          </p:nvCxnSpPr>
          <p:spPr>
            <a:xfrm flipH="1">
              <a:off x="7940046" y="2330440"/>
              <a:ext cx="1" cy="2964633"/>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764000" y="2330440"/>
              <a:ext cx="0" cy="1703080"/>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1" idx="2"/>
            </p:cNvCxnSpPr>
            <p:nvPr/>
          </p:nvCxnSpPr>
          <p:spPr>
            <a:xfrm>
              <a:off x="4057201" y="2330440"/>
              <a:ext cx="1" cy="1729264"/>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extLst/>
            </p:nvPr>
          </p:nvGraphicFramePr>
          <p:xfrm>
            <a:off x="322334" y="2815214"/>
            <a:ext cx="7477219" cy="794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ectangle 14"/>
            <p:cNvSpPr/>
            <p:nvPr/>
          </p:nvSpPr>
          <p:spPr>
            <a:xfrm>
              <a:off x="322334" y="1952552"/>
              <a:ext cx="802999" cy="377888"/>
            </a:xfrm>
            <a:prstGeom prst="rect">
              <a:avLst/>
            </a:prstGeom>
            <a:solidFill>
              <a:schemeClr val="bg1"/>
            </a:solidFill>
            <a:ln w="44450">
              <a:solidFill>
                <a:schemeClr val="hlink"/>
              </a:solidFill>
            </a:ln>
            <a:effectLst>
              <a:outerShdw blurRad="63500" dist="53881" dir="2700016" rotWithShape="0">
                <a:scrgbClr r="0" g="0" b="0">
                  <a:alpha val="25000"/>
                </a:scrgbClr>
              </a:outerShdw>
            </a:effectLst>
          </p:spPr>
          <p:style>
            <a:lnRef idx="1">
              <a:schemeClr val="accent4"/>
            </a:lnRef>
            <a:fillRef idx="2">
              <a:schemeClr val="accent4"/>
            </a:fillRef>
            <a:effectRef idx="1">
              <a:schemeClr val="accent4"/>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Event</a:t>
              </a:r>
            </a:p>
          </p:txBody>
        </p:sp>
        <p:cxnSp>
          <p:nvCxnSpPr>
            <p:cNvPr id="17" name="Straight Arrow Connector 16"/>
            <p:cNvCxnSpPr/>
            <p:nvPr/>
          </p:nvCxnSpPr>
          <p:spPr>
            <a:xfrm>
              <a:off x="730905" y="2330440"/>
              <a:ext cx="0" cy="468526"/>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3125658" y="2330440"/>
              <a:ext cx="0" cy="484774"/>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aphicFrame>
          <p:nvGraphicFramePr>
            <p:cNvPr id="25" name="Diagram 24"/>
            <p:cNvGraphicFramePr/>
            <p:nvPr>
              <p:extLst/>
            </p:nvPr>
          </p:nvGraphicFramePr>
          <p:xfrm>
            <a:off x="3936170" y="4059704"/>
            <a:ext cx="6080614" cy="7947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6" name="Rectangle 25"/>
            <p:cNvSpPr/>
            <p:nvPr/>
          </p:nvSpPr>
          <p:spPr>
            <a:xfrm>
              <a:off x="2724158" y="1952552"/>
              <a:ext cx="802999" cy="377888"/>
            </a:xfrm>
            <a:prstGeom prst="rect">
              <a:avLst/>
            </a:prstGeom>
            <a:solidFill>
              <a:schemeClr val="bg1"/>
            </a:solidFill>
            <a:ln w="44450">
              <a:solidFill>
                <a:schemeClr val="hlink"/>
              </a:solidFill>
            </a:ln>
            <a:effectLst>
              <a:outerShdw blurRad="63500" dist="53881" dir="2700016" rotWithShape="0">
                <a:scrgbClr r="0" g="0" b="0">
                  <a:alpha val="25000"/>
                </a:scrgbClr>
              </a:outerShdw>
            </a:effectLst>
          </p:spPr>
          <p:style>
            <a:lnRef idx="1">
              <a:schemeClr val="accent4"/>
            </a:lnRef>
            <a:fillRef idx="2">
              <a:schemeClr val="accent4"/>
            </a:fillRef>
            <a:effectRef idx="1">
              <a:schemeClr val="accent4"/>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Event</a:t>
              </a:r>
            </a:p>
          </p:txBody>
        </p:sp>
        <p:sp>
          <p:nvSpPr>
            <p:cNvPr id="31" name="Rectangle 30"/>
            <p:cNvSpPr/>
            <p:nvPr/>
          </p:nvSpPr>
          <p:spPr>
            <a:xfrm>
              <a:off x="3655701" y="1952552"/>
              <a:ext cx="802999" cy="377888"/>
            </a:xfrm>
            <a:prstGeom prst="rect">
              <a:avLst/>
            </a:prstGeom>
            <a:solidFill>
              <a:schemeClr val="bg1"/>
            </a:solidFill>
            <a:ln w="44450">
              <a:solidFill>
                <a:schemeClr val="hlink"/>
              </a:solidFill>
            </a:ln>
            <a:effectLst>
              <a:outerShdw blurRad="63500" dist="53881" dir="2700016" rotWithShape="0">
                <a:scrgbClr r="0" g="0" b="0">
                  <a:alpha val="25000"/>
                </a:scrgbClr>
              </a:outerShdw>
            </a:effectLst>
          </p:spPr>
          <p:style>
            <a:lnRef idx="1">
              <a:schemeClr val="accent4"/>
            </a:lnRef>
            <a:fillRef idx="2">
              <a:schemeClr val="accent4"/>
            </a:fillRef>
            <a:effectRef idx="1">
              <a:schemeClr val="accent4"/>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Event</a:t>
              </a:r>
            </a:p>
          </p:txBody>
        </p:sp>
        <p:sp>
          <p:nvSpPr>
            <p:cNvPr id="32" name="Rectangle 31"/>
            <p:cNvSpPr/>
            <p:nvPr/>
          </p:nvSpPr>
          <p:spPr>
            <a:xfrm>
              <a:off x="7526355" y="1952552"/>
              <a:ext cx="802999" cy="377888"/>
            </a:xfrm>
            <a:prstGeom prst="rect">
              <a:avLst/>
            </a:prstGeom>
            <a:solidFill>
              <a:schemeClr val="bg1"/>
            </a:solidFill>
            <a:ln w="44450">
              <a:solidFill>
                <a:schemeClr val="hlink"/>
              </a:solidFill>
            </a:ln>
            <a:effectLst>
              <a:outerShdw blurRad="63500" dist="53881" dir="2700016" rotWithShape="0">
                <a:scrgbClr r="0" g="0" b="0">
                  <a:alpha val="25000"/>
                </a:scrgbClr>
              </a:outerShdw>
            </a:effectLst>
          </p:spPr>
          <p:style>
            <a:lnRef idx="1">
              <a:schemeClr val="accent4"/>
            </a:lnRef>
            <a:fillRef idx="2">
              <a:schemeClr val="accent4"/>
            </a:fillRef>
            <a:effectRef idx="1">
              <a:schemeClr val="accent4"/>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Event</a:t>
              </a:r>
            </a:p>
          </p:txBody>
        </p:sp>
        <p:sp>
          <p:nvSpPr>
            <p:cNvPr id="34" name="Rectangle 33"/>
            <p:cNvSpPr/>
            <p:nvPr/>
          </p:nvSpPr>
          <p:spPr>
            <a:xfrm>
              <a:off x="6484419" y="1952552"/>
              <a:ext cx="802999" cy="377888"/>
            </a:xfrm>
            <a:prstGeom prst="rect">
              <a:avLst/>
            </a:prstGeom>
            <a:solidFill>
              <a:schemeClr val="bg1"/>
            </a:solidFill>
            <a:ln w="44450">
              <a:solidFill>
                <a:schemeClr val="hlink"/>
              </a:solidFill>
            </a:ln>
            <a:effectLst>
              <a:outerShdw blurRad="63500" dist="53881" dir="2700016" rotWithShape="0">
                <a:scrgbClr r="0" g="0" b="0">
                  <a:alpha val="25000"/>
                </a:scrgbClr>
              </a:outerShdw>
            </a:effectLst>
          </p:spPr>
          <p:style>
            <a:lnRef idx="1">
              <a:schemeClr val="accent4"/>
            </a:lnRef>
            <a:fillRef idx="2">
              <a:schemeClr val="accent4"/>
            </a:fillRef>
            <a:effectRef idx="1">
              <a:schemeClr val="accent4"/>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Event</a:t>
              </a:r>
            </a:p>
          </p:txBody>
        </p:sp>
        <p:graphicFrame>
          <p:nvGraphicFramePr>
            <p:cNvPr id="37" name="Diagram 36"/>
            <p:cNvGraphicFramePr/>
            <p:nvPr>
              <p:extLst/>
            </p:nvPr>
          </p:nvGraphicFramePr>
          <p:xfrm>
            <a:off x="7858365" y="5295073"/>
            <a:ext cx="3166251" cy="79477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Tree>
    <p:custDataLst>
      <p:tags r:id="rId1"/>
    </p:custDataLst>
    <p:extLst>
      <p:ext uri="{BB962C8B-B14F-4D97-AF65-F5344CB8AC3E}">
        <p14:creationId xmlns:p14="http://schemas.microsoft.com/office/powerpoint/2010/main" val="360890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pPr/>
              <a:t>16</a:t>
            </a:fld>
            <a:endParaRPr lang="en-US" dirty="0"/>
          </a:p>
        </p:txBody>
      </p:sp>
      <p:sp>
        <p:nvSpPr>
          <p:cNvPr id="2" name="Title 1"/>
          <p:cNvSpPr>
            <a:spLocks noGrp="1"/>
          </p:cNvSpPr>
          <p:nvPr>
            <p:ph type="title"/>
          </p:nvPr>
        </p:nvSpPr>
        <p:spPr/>
        <p:txBody>
          <a:bodyPr/>
          <a:lstStyle/>
          <a:p>
            <a:r>
              <a:rPr lang="en-US"/>
              <a:t>Minimize cold starts</a:t>
            </a:r>
            <a:endParaRPr lang="en-US" dirty="0"/>
          </a:p>
        </p:txBody>
      </p:sp>
      <p:sp>
        <p:nvSpPr>
          <p:cNvPr id="27" name="Content Placeholder 26"/>
          <p:cNvSpPr>
            <a:spLocks noGrp="1"/>
          </p:cNvSpPr>
          <p:nvPr>
            <p:ph type="body" idx="1"/>
          </p:nvPr>
        </p:nvSpPr>
        <p:spPr>
          <a:xfrm>
            <a:off x="365760" y="3973280"/>
            <a:ext cx="5669280" cy="2461470"/>
          </a:xfrm>
        </p:spPr>
        <p:txBody>
          <a:bodyPr/>
          <a:lstStyle/>
          <a:p>
            <a:r>
              <a:rPr lang="en-US" dirty="0"/>
              <a:t>Schedule a Lambda function</a:t>
            </a:r>
          </a:p>
          <a:p>
            <a:pPr lvl="1"/>
            <a:r>
              <a:rPr lang="en-US" dirty="0"/>
              <a:t>Create a rule to run a function at a specific interval</a:t>
            </a:r>
          </a:p>
        </p:txBody>
      </p:sp>
      <p:grpSp>
        <p:nvGrpSpPr>
          <p:cNvPr id="6" name="example1" descr="As an example, consider an EventBridge event acting as a time-based trigger.">
            <a:extLst>
              <a:ext uri="{FF2B5EF4-FFF2-40B4-BE49-F238E27FC236}">
                <a16:creationId xmlns:a16="http://schemas.microsoft.com/office/drawing/2014/main" id="{BF88CABC-A1D6-435B-9B03-B178773E7657}"/>
              </a:ext>
            </a:extLst>
          </p:cNvPr>
          <p:cNvGrpSpPr/>
          <p:nvPr/>
        </p:nvGrpSpPr>
        <p:grpSpPr>
          <a:xfrm>
            <a:off x="1618906" y="1999104"/>
            <a:ext cx="2039731" cy="1633118"/>
            <a:chOff x="1618906" y="1999104"/>
            <a:chExt cx="2039731" cy="1633118"/>
          </a:xfrm>
        </p:grpSpPr>
        <p:pic>
          <p:nvPicPr>
            <p:cNvPr id="19"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1642781" y="1999104"/>
              <a:ext cx="831273" cy="831273"/>
            </a:xfrm>
            <a:prstGeom prst="rect">
              <a:avLst/>
            </a:prstGeom>
          </p:spPr>
        </p:pic>
        <p:cxnSp>
          <p:nvCxnSpPr>
            <p:cNvPr id="21" name="Straight Arrow Connector 20"/>
            <p:cNvCxnSpPr>
              <a:cxnSpLocks/>
              <a:endCxn id="19" idx="0"/>
            </p:cNvCxnSpPr>
            <p:nvPr/>
          </p:nvCxnSpPr>
          <p:spPr>
            <a:xfrm flipH="1" flipV="1">
              <a:off x="2058418" y="1999104"/>
              <a:ext cx="808953" cy="732575"/>
            </a:xfrm>
            <a:prstGeom prst="bentConnector4">
              <a:avLst>
                <a:gd name="adj1" fmla="val -28259"/>
                <a:gd name="adj2" fmla="val 131205"/>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1618906" y="3047447"/>
              <a:ext cx="2039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err="1">
                  <a:latin typeface="+mn-lt"/>
                  <a:ea typeface="Amazon Ember" panose="020B0603020204020204" pitchFamily="34" charset="0"/>
                  <a:cs typeface="Amazon Ember Light" panose="020B0403020204020204" pitchFamily="34" charset="0"/>
                </a:rPr>
                <a:t>EventBridge</a:t>
              </a:r>
              <a:r>
                <a:rPr lang="en-US" altLang="en-US" sz="1600" dirty="0">
                  <a:latin typeface="+mn-lt"/>
                  <a:ea typeface="Amazon Ember" panose="020B0603020204020204" pitchFamily="34" charset="0"/>
                  <a:cs typeface="Amazon Ember Light" panose="020B0403020204020204" pitchFamily="34" charset="0"/>
                </a:rPr>
                <a:t> Event</a:t>
              </a:r>
              <a:br>
                <a:rPr lang="en-US" altLang="en-US" sz="1600" dirty="0">
                  <a:latin typeface="+mn-lt"/>
                  <a:ea typeface="Amazon Ember" panose="020B0603020204020204" pitchFamily="34" charset="0"/>
                  <a:cs typeface="Amazon Ember Light" panose="020B0403020204020204" pitchFamily="34" charset="0"/>
                </a:rPr>
              </a:br>
              <a:r>
                <a:rPr lang="en-US" altLang="en-US" sz="1600" dirty="0">
                  <a:latin typeface="+mn-lt"/>
                  <a:ea typeface="Amazon Ember" panose="020B0603020204020204" pitchFamily="34" charset="0"/>
                  <a:cs typeface="Amazon Ember Light" panose="020B0403020204020204" pitchFamily="34" charset="0"/>
                </a:rPr>
                <a:t>(time-based trigger)</a:t>
              </a:r>
            </a:p>
          </p:txBody>
        </p:sp>
        <p:pic>
          <p:nvPicPr>
            <p:cNvPr id="22" name="Graphic 8">
              <a:extLst>
                <a:ext uri="{FF2B5EF4-FFF2-40B4-BE49-F238E27FC236}">
                  <a16:creationId xmlns:a16="http://schemas.microsoft.com/office/drawing/2014/main" id="{E7980DB2-8AF3-496E-B3F7-6E5C776F4F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0171" y="24929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Content Placeholder 34"/>
          <p:cNvSpPr>
            <a:spLocks noGrp="1"/>
          </p:cNvSpPr>
          <p:nvPr>
            <p:ph type="body" idx="2"/>
          </p:nvPr>
        </p:nvSpPr>
        <p:spPr>
          <a:xfrm>
            <a:off x="6265689" y="3973280"/>
            <a:ext cx="5669280" cy="2461470"/>
          </a:xfrm>
        </p:spPr>
        <p:txBody>
          <a:bodyPr/>
          <a:lstStyle/>
          <a:p>
            <a:r>
              <a:rPr lang="en-US" dirty="0"/>
              <a:t>Provisioned concurrency</a:t>
            </a:r>
          </a:p>
          <a:p>
            <a:pPr lvl="1"/>
            <a:r>
              <a:rPr lang="en-US" dirty="0"/>
              <a:t>Initialize the specified number of Lambda runtime environments</a:t>
            </a:r>
          </a:p>
          <a:p>
            <a:endParaRPr lang="en-US" dirty="0"/>
          </a:p>
        </p:txBody>
      </p:sp>
      <p:grpSp>
        <p:nvGrpSpPr>
          <p:cNvPr id="7" name="example2" descr="Meaning that you warm start several lambdas, which are waiting for events. ">
            <a:extLst>
              <a:ext uri="{FF2B5EF4-FFF2-40B4-BE49-F238E27FC236}">
                <a16:creationId xmlns:a16="http://schemas.microsoft.com/office/drawing/2014/main" id="{9E273091-96A1-48A0-B659-39D789311C72}"/>
              </a:ext>
            </a:extLst>
          </p:cNvPr>
          <p:cNvGrpSpPr/>
          <p:nvPr/>
        </p:nvGrpSpPr>
        <p:grpSpPr>
          <a:xfrm>
            <a:off x="7577180" y="1644603"/>
            <a:ext cx="2842953" cy="1892330"/>
            <a:chOff x="7577180" y="1835103"/>
            <a:chExt cx="2842953" cy="1892330"/>
          </a:xfrm>
        </p:grpSpPr>
        <p:grpSp>
          <p:nvGrpSpPr>
            <p:cNvPr id="30" name="Group 29"/>
            <p:cNvGrpSpPr/>
            <p:nvPr/>
          </p:nvGrpSpPr>
          <p:grpSpPr>
            <a:xfrm>
              <a:off x="7577180" y="2888658"/>
              <a:ext cx="2842953" cy="838775"/>
              <a:chOff x="7079628" y="2125152"/>
              <a:chExt cx="2842953" cy="838775"/>
            </a:xfrm>
          </p:grpSpPr>
          <p:pic>
            <p:nvPicPr>
              <p:cNvPr id="24"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7079628" y="2125152"/>
                <a:ext cx="831273" cy="831273"/>
              </a:xfrm>
              <a:prstGeom prst="rect">
                <a:avLst/>
              </a:prstGeom>
            </p:spPr>
          </p:pic>
          <p:pic>
            <p:nvPicPr>
              <p:cNvPr id="25"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9091308" y="2127387"/>
                <a:ext cx="831273" cy="831273"/>
              </a:xfrm>
              <a:prstGeom prst="rect">
                <a:avLst/>
              </a:prstGeom>
            </p:spPr>
          </p:pic>
          <p:pic>
            <p:nvPicPr>
              <p:cNvPr id="26"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8085468" y="2132654"/>
                <a:ext cx="831273" cy="831273"/>
              </a:xfrm>
              <a:prstGeom prst="rect">
                <a:avLst/>
              </a:prstGeom>
            </p:spPr>
          </p:pic>
        </p:grpSp>
        <p:sp>
          <p:nvSpPr>
            <p:cNvPr id="31" name="Right Brace 30"/>
            <p:cNvSpPr/>
            <p:nvPr/>
          </p:nvSpPr>
          <p:spPr>
            <a:xfrm rot="16200000">
              <a:off x="8815661" y="1328704"/>
              <a:ext cx="359788" cy="2752245"/>
            </a:xfrm>
            <a:prstGeom prst="rightBrace">
              <a:avLst>
                <a:gd name="adj1" fmla="val 0"/>
                <a:gd name="adj2" fmla="val 50000"/>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D8661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ectangle 31"/>
            <p:cNvSpPr/>
            <p:nvPr/>
          </p:nvSpPr>
          <p:spPr>
            <a:xfrm>
              <a:off x="7989043" y="1835103"/>
              <a:ext cx="1991251" cy="615553"/>
            </a:xfrm>
            <a:prstGeom prst="rect">
              <a:avLst/>
            </a:prstGeom>
          </p:spPr>
          <p:txBody>
            <a:bodyPr wrap="none">
              <a:spAutoFit/>
            </a:bodyPr>
            <a:lstStyle/>
            <a:p>
              <a:pPr algn="ctr"/>
              <a:r>
                <a:rPr lang="en-US" dirty="0">
                  <a:solidFill>
                    <a:srgbClr val="D86613"/>
                  </a:solidFill>
                  <a:ea typeface="Amazon Ember" panose="020B0603020204020204" pitchFamily="34" charset="0"/>
                  <a:cs typeface="Amazon Ember" panose="020B0603020204020204" pitchFamily="34" charset="0"/>
                </a:rPr>
                <a:t>Warm start</a:t>
              </a:r>
              <a:br>
                <a:rPr lang="en-US" dirty="0">
                  <a:solidFill>
                    <a:srgbClr val="D86613"/>
                  </a:solidFill>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(waiting for events)</a:t>
              </a:r>
            </a:p>
          </p:txBody>
        </p:sp>
      </p:grpSp>
    </p:spTree>
    <p:custDataLst>
      <p:tags r:id="rId1"/>
    </p:custDataLst>
    <p:extLst>
      <p:ext uri="{BB962C8B-B14F-4D97-AF65-F5344CB8AC3E}">
        <p14:creationId xmlns:p14="http://schemas.microsoft.com/office/powerpoint/2010/main" val="144581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Permissions</a:t>
            </a:r>
          </a:p>
        </p:txBody>
      </p:sp>
      <p:sp>
        <p:nvSpPr>
          <p:cNvPr id="5" name="Text Placeholder 4"/>
          <p:cNvSpPr>
            <a:spLocks noGrp="1"/>
          </p:cNvSpPr>
          <p:nvPr>
            <p:ph type="subTitle" idx="1"/>
          </p:nvPr>
        </p:nvSpPr>
        <p:spPr/>
        <p:txBody>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304202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18</a:t>
            </a:fld>
            <a:endParaRPr lang="en-US" dirty="0"/>
          </a:p>
        </p:txBody>
      </p:sp>
      <p:sp>
        <p:nvSpPr>
          <p:cNvPr id="2" name="Title 1"/>
          <p:cNvSpPr>
            <a:spLocks noGrp="1"/>
          </p:cNvSpPr>
          <p:nvPr>
            <p:ph type="title"/>
          </p:nvPr>
        </p:nvSpPr>
        <p:spPr/>
        <p:txBody>
          <a:bodyPr/>
          <a:lstStyle/>
          <a:p>
            <a:r>
              <a:rPr lang="en-US"/>
              <a:t>Permissions overview</a:t>
            </a:r>
            <a:endParaRPr lang="en-US" dirty="0"/>
          </a:p>
        </p:txBody>
      </p:sp>
      <p:sp>
        <p:nvSpPr>
          <p:cNvPr id="10" name="Content Placeholder 5"/>
          <p:cNvSpPr>
            <a:spLocks noGrp="1"/>
          </p:cNvSpPr>
          <p:nvPr>
            <p:ph sz="quarter" idx="21"/>
          </p:nvPr>
        </p:nvSpPr>
        <p:spPr/>
        <p:txBody>
          <a:bodyPr/>
          <a:lstStyle/>
          <a:p>
            <a:r>
              <a:rPr lang="en-US" dirty="0"/>
              <a:t>Invocation permissions</a:t>
            </a:r>
          </a:p>
          <a:p>
            <a:pPr lvl="1"/>
            <a:r>
              <a:rPr lang="en-US" dirty="0"/>
              <a:t>Grant event sources permission to invoke Lambda</a:t>
            </a:r>
          </a:p>
          <a:p>
            <a:pPr lvl="1"/>
            <a:r>
              <a:rPr lang="en-US" dirty="0"/>
              <a:t>Update the access policy associated with your Lambda function</a:t>
            </a:r>
          </a:p>
          <a:p>
            <a:pPr lvl="1"/>
            <a:r>
              <a:rPr lang="en-US" dirty="0"/>
              <a:t>Use the Lambda </a:t>
            </a:r>
            <a:r>
              <a:rPr lang="en-US" dirty="0" err="1"/>
              <a:t>AddPermission</a:t>
            </a:r>
            <a:r>
              <a:rPr lang="en-US" dirty="0"/>
              <a:t> API</a:t>
            </a:r>
            <a:br>
              <a:rPr lang="en-US" dirty="0"/>
            </a:br>
            <a:endParaRPr lang="en-US" dirty="0"/>
          </a:p>
          <a:p>
            <a:r>
              <a:rPr lang="en-US" dirty="0"/>
              <a:t>Processing permissions</a:t>
            </a:r>
          </a:p>
          <a:p>
            <a:pPr lvl="1"/>
            <a:r>
              <a:rPr lang="en-US" dirty="0"/>
              <a:t>Grant AWS Lambda permission to read from the stream</a:t>
            </a:r>
          </a:p>
          <a:p>
            <a:pPr lvl="1"/>
            <a:r>
              <a:rPr lang="en-US" dirty="0"/>
              <a:t>Update the execution role</a:t>
            </a:r>
          </a:p>
        </p:txBody>
      </p:sp>
      <p:sp>
        <p:nvSpPr>
          <p:cNvPr id="3" name="Rectangle 2"/>
          <p:cNvSpPr/>
          <p:nvPr/>
        </p:nvSpPr>
        <p:spPr>
          <a:xfrm>
            <a:off x="3048000" y="2998114"/>
            <a:ext cx="6096000" cy="461665"/>
          </a:xfrm>
          <a:prstGeom prst="rect">
            <a:avLst/>
          </a:prstGeom>
        </p:spPr>
        <p:txBody>
          <a:bodyPr>
            <a:spAutoFit/>
          </a:bodyPr>
          <a:lstStyle/>
          <a:p>
            <a:endParaRPr lang="en-US" sz="2400"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3771207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19</a:t>
            </a:fld>
            <a:endParaRPr lang="en-US" dirty="0"/>
          </a:p>
        </p:txBody>
      </p:sp>
      <p:sp>
        <p:nvSpPr>
          <p:cNvPr id="2" name="Title 1"/>
          <p:cNvSpPr>
            <a:spLocks noGrp="1"/>
          </p:cNvSpPr>
          <p:nvPr>
            <p:ph type="title"/>
          </p:nvPr>
        </p:nvSpPr>
        <p:spPr/>
        <p:txBody>
          <a:bodyPr/>
          <a:lstStyle/>
          <a:p>
            <a:r>
              <a:rPr lang="en-US" dirty="0"/>
              <a:t>Push or direct invocation model</a:t>
            </a:r>
          </a:p>
        </p:txBody>
      </p:sp>
      <p:grpSp>
        <p:nvGrpSpPr>
          <p:cNvPr id="18" name="justGraphic">
            <a:extLst>
              <a:ext uri="{FF2B5EF4-FFF2-40B4-BE49-F238E27FC236}">
                <a16:creationId xmlns:a16="http://schemas.microsoft.com/office/drawing/2014/main" id="{B0D68DD9-D5C2-4282-961D-E77AADE9DA07}"/>
              </a:ext>
              <a:ext uri="{C183D7F6-B498-43B3-948B-1728B52AA6E4}">
                <adec:decorative xmlns:adec="http://schemas.microsoft.com/office/drawing/2017/decorative" val="1"/>
              </a:ext>
            </a:extLst>
          </p:cNvPr>
          <p:cNvGrpSpPr/>
          <p:nvPr/>
        </p:nvGrpSpPr>
        <p:grpSpPr>
          <a:xfrm>
            <a:off x="437383" y="1610518"/>
            <a:ext cx="11224021" cy="3546185"/>
            <a:chOff x="437383" y="1610518"/>
            <a:chExt cx="11224021" cy="3546185"/>
          </a:xfrm>
        </p:grpSpPr>
        <p:grpSp>
          <p:nvGrpSpPr>
            <p:cNvPr id="4" name="Group 3">
              <a:extLst>
                <a:ext uri="{FF2B5EF4-FFF2-40B4-BE49-F238E27FC236}">
                  <a16:creationId xmlns:a16="http://schemas.microsoft.com/office/drawing/2014/main" id="{B934A25D-46F5-4C58-B325-F7485A117EB9}"/>
                </a:ext>
              </a:extLst>
            </p:cNvPr>
            <p:cNvGrpSpPr/>
            <p:nvPr/>
          </p:nvGrpSpPr>
          <p:grpSpPr>
            <a:xfrm>
              <a:off x="2040885" y="1610518"/>
              <a:ext cx="3827444" cy="1615049"/>
              <a:chOff x="1717035" y="1610518"/>
              <a:chExt cx="3827444" cy="1615049"/>
            </a:xfrm>
          </p:grpSpPr>
          <p:sp>
            <p:nvSpPr>
              <p:cNvPr id="81" name="Rectangle 80"/>
              <p:cNvSpPr/>
              <p:nvPr/>
            </p:nvSpPr>
            <p:spPr>
              <a:xfrm>
                <a:off x="1717035" y="1610518"/>
                <a:ext cx="3827444"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1600" dirty="0">
                    <a:ea typeface="Amazon Ember Light" charset="0"/>
                    <a:cs typeface="Amazon Ember Light" charset="0"/>
                  </a:rPr>
                  <a:t>1. Push events to AWS </a:t>
                </a:r>
                <a:r>
                  <a:rPr lang="en-US" sz="1600" dirty="0">
                    <a:solidFill>
                      <a:srgbClr val="000000"/>
                    </a:solidFill>
                    <a:ea typeface="Amazon Ember Light" charset="0"/>
                    <a:cs typeface="Amazon Ember Light" charset="0"/>
                  </a:rPr>
                  <a:t>Lambda, or invoke the Lambda function directly.</a:t>
                </a:r>
              </a:p>
            </p:txBody>
          </p:sp>
          <p:cxnSp>
            <p:nvCxnSpPr>
              <p:cNvPr id="133" name="Arrow1" descr="Arrow from event source to lambda function."/>
              <p:cNvCxnSpPr/>
              <p:nvPr/>
            </p:nvCxnSpPr>
            <p:spPr>
              <a:xfrm flipH="1" flipV="1">
                <a:off x="1982164" y="3222323"/>
                <a:ext cx="3243651" cy="3244"/>
              </a:xfrm>
              <a:prstGeom prst="straightConnector1">
                <a:avLst/>
              </a:prstGeom>
              <a:ln w="44450">
                <a:solidFill>
                  <a:schemeClr val="hlink"/>
                </a:solidFill>
                <a:headEnd type="arrow" w="lg" len="lg"/>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3A9B484-9121-4B08-A664-B0E5948FA72F}"/>
                </a:ext>
              </a:extLst>
            </p:cNvPr>
            <p:cNvGrpSpPr/>
            <p:nvPr/>
          </p:nvGrpSpPr>
          <p:grpSpPr>
            <a:xfrm>
              <a:off x="437383" y="2225317"/>
              <a:ext cx="4758177" cy="2931386"/>
              <a:chOff x="113533" y="2225317"/>
              <a:chExt cx="4758177" cy="2931386"/>
            </a:xfrm>
          </p:grpSpPr>
          <p:pic>
            <p:nvPicPr>
              <p:cNvPr id="9" name="Picture 8">
                <a:extLs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8968" b="22876"/>
              <a:stretch/>
            </p:blipFill>
            <p:spPr>
              <a:xfrm>
                <a:off x="189922" y="2646175"/>
                <a:ext cx="1998169" cy="1167868"/>
              </a:xfrm>
              <a:prstGeom prst="rect">
                <a:avLst/>
              </a:prstGeom>
            </p:spPr>
          </p:pic>
          <p:sp>
            <p:nvSpPr>
              <p:cNvPr id="10" name="TextBox 9">
                <a:extLst>
                  <a:ext uri="{FF2B5EF4-FFF2-40B4-BE49-F238E27FC236}">
                    <a16:creationId xmlns:a16="http://schemas.microsoft.com/office/drawing/2014/main" id="{D3E236A4-8A7D-6045-823A-DC0FA75DCAFB}"/>
                  </a:ext>
                </a:extLst>
              </p:cNvPr>
              <p:cNvSpPr txBox="1"/>
              <p:nvPr/>
            </p:nvSpPr>
            <p:spPr>
              <a:xfrm>
                <a:off x="113533" y="3844870"/>
                <a:ext cx="190240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Event source</a:t>
                </a:r>
              </a:p>
            </p:txBody>
          </p:sp>
          <p:grpSp>
            <p:nvGrpSpPr>
              <p:cNvPr id="7" name="policy">
                <a:extLst>
                  <a:ext uri="{FF2B5EF4-FFF2-40B4-BE49-F238E27FC236}">
                    <a16:creationId xmlns:a16="http://schemas.microsoft.com/office/drawing/2014/main" id="{59AAAD97-2F0D-47C7-AC04-6F890C3C368B}"/>
                  </a:ext>
                  <a:ext uri="{C183D7F6-B498-43B3-948B-1728B52AA6E4}">
                    <adec:decorative xmlns:adec="http://schemas.microsoft.com/office/drawing/2017/decorative" val="1"/>
                  </a:ext>
                </a:extLst>
              </p:cNvPr>
              <p:cNvGrpSpPr/>
              <p:nvPr/>
            </p:nvGrpSpPr>
            <p:grpSpPr>
              <a:xfrm>
                <a:off x="2389805" y="2225317"/>
                <a:ext cx="2481905" cy="2931386"/>
                <a:chOff x="2389805" y="2225317"/>
                <a:chExt cx="2481905" cy="2931386"/>
              </a:xfrm>
            </p:grpSpPr>
            <p:sp>
              <p:nvSpPr>
                <p:cNvPr id="135" name="Rectangle 134">
                  <a:extLst>
                    <a:ext uri="{C183D7F6-B498-43B3-948B-1728B52AA6E4}">
                      <adec:decorative xmlns:adec="http://schemas.microsoft.com/office/drawing/2017/decorative" val="1"/>
                    </a:ext>
                  </a:extLst>
                </p:cNvPr>
                <p:cNvSpPr/>
                <p:nvPr/>
              </p:nvSpPr>
              <p:spPr>
                <a:xfrm>
                  <a:off x="2389805" y="2225317"/>
                  <a:ext cx="2481905" cy="2931386"/>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38" name="Graphic 35">
                  <a:extLst>
                    <a:ext uri="{FF2B5EF4-FFF2-40B4-BE49-F238E27FC236}">
                      <a16:creationId xmlns:a16="http://schemas.microsoft.com/office/drawing/2014/main" id="{9A78D264-AA97-2843-9439-617EAF044BB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2924" y="2462564"/>
                  <a:ext cx="839129" cy="685800"/>
                </a:xfrm>
                <a:prstGeom prst="rect">
                  <a:avLst/>
                </a:prstGeom>
                <a:solidFill>
                  <a:schemeClr val="bg1"/>
                </a:solidFill>
                <a:ln>
                  <a:noFill/>
                </a:ln>
              </p:spPr>
            </p:pic>
          </p:grpSp>
          <p:sp>
            <p:nvSpPr>
              <p:cNvPr id="137" name="Rectangle 136"/>
              <p:cNvSpPr/>
              <p:nvPr/>
            </p:nvSpPr>
            <p:spPr>
              <a:xfrm>
                <a:off x="2329858" y="3204867"/>
                <a:ext cx="2496908" cy="369332"/>
              </a:xfrm>
              <a:prstGeom prst="rect">
                <a:avLst/>
              </a:prstGeom>
            </p:spPr>
            <p:txBody>
              <a:bodyPr wrap="square">
                <a:spAutoFit/>
              </a:bodyPr>
              <a:lstStyle/>
              <a:p>
                <a:pPr algn="ctr"/>
                <a:r>
                  <a:rPr lang="en-US" dirty="0">
                    <a:ea typeface="Amazon Ember Light" panose="020B0403020204020204" pitchFamily="34" charset="0"/>
                    <a:cs typeface="Amazon Ember Light" panose="020B0403020204020204" pitchFamily="34" charset="0"/>
                  </a:rPr>
                  <a:t>Resource policy</a:t>
                </a:r>
              </a:p>
            </p:txBody>
          </p:sp>
        </p:grpSp>
        <p:pic>
          <p:nvPicPr>
            <p:cNvPr id="28" name="Graphic 42" descr="Lambda function">
              <a:extLst>
                <a:ext uri="{FF2B5EF4-FFF2-40B4-BE49-F238E27FC236}">
                  <a16:creationId xmlns:a16="http://schemas.microsoft.com/office/drawing/2014/main" id="{4130D902-988A-C441-B94E-F5D6D001FFBA}"/>
                </a:ext>
              </a:extLst>
            </p:cNvPr>
            <p:cNvPicPr>
              <a:picLocks noChangeAspect="1"/>
            </p:cNvPicPr>
            <p:nvPr/>
          </p:nvPicPr>
          <p:blipFill>
            <a:blip r:embed="rId6"/>
            <a:stretch>
              <a:fillRect/>
            </a:stretch>
          </p:blipFill>
          <p:spPr>
            <a:xfrm>
              <a:off x="5561699" y="2713012"/>
              <a:ext cx="1005840" cy="1005840"/>
            </a:xfrm>
            <a:prstGeom prst="rect">
              <a:avLst/>
            </a:prstGeom>
          </p:spPr>
        </p:pic>
        <p:grpSp>
          <p:nvGrpSpPr>
            <p:cNvPr id="17" name="Group 16">
              <a:extLst>
                <a:ext uri="{FF2B5EF4-FFF2-40B4-BE49-F238E27FC236}">
                  <a16:creationId xmlns:a16="http://schemas.microsoft.com/office/drawing/2014/main" id="{06B44E22-D666-4737-B1FD-DD253BDF9CA0}"/>
                </a:ext>
              </a:extLst>
            </p:cNvPr>
            <p:cNvGrpSpPr/>
            <p:nvPr/>
          </p:nvGrpSpPr>
          <p:grpSpPr>
            <a:xfrm>
              <a:off x="6626478" y="1764867"/>
              <a:ext cx="3282751" cy="1465243"/>
              <a:chOff x="6302628" y="1764867"/>
              <a:chExt cx="3282751" cy="1465243"/>
            </a:xfrm>
          </p:grpSpPr>
          <p:sp>
            <p:nvSpPr>
              <p:cNvPr id="131" name="Rectangle 130"/>
              <p:cNvSpPr/>
              <p:nvPr/>
            </p:nvSpPr>
            <p:spPr>
              <a:xfrm>
                <a:off x="6730487" y="1764867"/>
                <a:ext cx="2753985" cy="338554"/>
              </a:xfrm>
              <a:prstGeom prst="rect">
                <a:avLst/>
              </a:prstGeom>
            </p:spPr>
            <p:txBody>
              <a:bodyPr wrap="square">
                <a:spAutoFit/>
              </a:bodyPr>
              <a:lstStyle/>
              <a:p>
                <a:pPr algn="ctr"/>
                <a:r>
                  <a:rPr lang="en-US" sz="1600" dirty="0">
                    <a:ea typeface="Amazon Ember Light" charset="0"/>
                    <a:cs typeface="Amazon Ember Light" charset="0"/>
                  </a:rPr>
                  <a:t>2.  Process the event.</a:t>
                </a:r>
              </a:p>
            </p:txBody>
          </p:sp>
          <p:cxnSp>
            <p:nvCxnSpPr>
              <p:cNvPr id="13" name="arrow2" descr="Arrow from the lambda function to an AWS service."/>
              <p:cNvCxnSpPr>
                <a:cxnSpLocks/>
              </p:cNvCxnSpPr>
              <p:nvPr/>
            </p:nvCxnSpPr>
            <p:spPr>
              <a:xfrm flipH="1" flipV="1">
                <a:off x="6302628" y="3215932"/>
                <a:ext cx="3282751" cy="14178"/>
              </a:xfrm>
              <a:prstGeom prst="straightConnector1">
                <a:avLst/>
              </a:prstGeom>
              <a:ln w="44450">
                <a:solidFill>
                  <a:schemeClr val="hlink"/>
                </a:solidFill>
                <a:headEnd type="arrow" w="lg" len="lg"/>
                <a:tailEnd type="none"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1E73D853-76F4-45F8-B756-7DB563A7469D}"/>
                </a:ext>
              </a:extLst>
            </p:cNvPr>
            <p:cNvGrpSpPr/>
            <p:nvPr/>
          </p:nvGrpSpPr>
          <p:grpSpPr>
            <a:xfrm>
              <a:off x="6943964" y="2225316"/>
              <a:ext cx="2829223" cy="2931386"/>
              <a:chOff x="6620114" y="2225316"/>
              <a:chExt cx="2829223" cy="2931386"/>
            </a:xfrm>
          </p:grpSpPr>
          <p:sp>
            <p:nvSpPr>
              <p:cNvPr id="97" name="Rectangle 96"/>
              <p:cNvSpPr/>
              <p:nvPr/>
            </p:nvSpPr>
            <p:spPr>
              <a:xfrm>
                <a:off x="6732456" y="2225316"/>
                <a:ext cx="2478024" cy="2931386"/>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98" name="Group 97"/>
              <p:cNvGrpSpPr/>
              <p:nvPr/>
            </p:nvGrpSpPr>
            <p:grpSpPr>
              <a:xfrm>
                <a:off x="6620114" y="2283537"/>
                <a:ext cx="1427504" cy="1568353"/>
                <a:chOff x="3187739" y="3723023"/>
                <a:chExt cx="1427504" cy="1568353"/>
              </a:xfrm>
            </p:grpSpPr>
            <p:pic>
              <p:nvPicPr>
                <p:cNvPr id="99" name="Graphic 54">
                  <a:extLst>
                    <a:ext uri="{FF2B5EF4-FFF2-40B4-BE49-F238E27FC236}">
                      <a16:creationId xmlns:a16="http://schemas.microsoft.com/office/drawing/2014/main" id="{50E1591F-DA4C-934C-BDCB-2E69767A65B3}"/>
                    </a:ext>
                    <a:ext uri="{C183D7F6-B498-43B3-948B-1728B52AA6E4}">
                      <adec:decorative xmlns:adec="http://schemas.microsoft.com/office/drawing/2017/decorative" val="1"/>
                    </a:ext>
                  </a:extLst>
                </p:cNvPr>
                <p:cNvPicPr>
                  <a:picLocks noChangeAspect="1"/>
                </p:cNvPicPr>
                <p:nvPr/>
              </p:nvPicPr>
              <p:blipFill rotWithShape="1">
                <a:blip r:embed="rId7"/>
                <a:srcRect l="-1" t="14888" r="-6325"/>
                <a:stretch/>
              </p:blipFill>
              <p:spPr>
                <a:xfrm>
                  <a:off x="3413770" y="3723023"/>
                  <a:ext cx="972236" cy="778265"/>
                </a:xfrm>
                <a:prstGeom prst="rect">
                  <a:avLst/>
                </a:prstGeom>
                <a:solidFill>
                  <a:schemeClr val="bg1"/>
                </a:solidFill>
              </p:spPr>
            </p:pic>
            <p:sp>
              <p:nvSpPr>
                <p:cNvPr id="102" name="Rectangle 101"/>
                <p:cNvSpPr/>
                <p:nvPr/>
              </p:nvSpPr>
              <p:spPr>
                <a:xfrm>
                  <a:off x="3187739" y="4368046"/>
                  <a:ext cx="1427504" cy="923330"/>
                </a:xfrm>
                <a:prstGeom prst="rect">
                  <a:avLst/>
                </a:prstGeom>
              </p:spPr>
              <p:txBody>
                <a:bodyPr wrap="square">
                  <a:spAutoFit/>
                </a:bodyPr>
                <a:lstStyle/>
                <a:p>
                  <a:pPr algn="ctr"/>
                  <a:r>
                    <a:rPr lang="en-US" dirty="0">
                      <a:ea typeface="Amazon Ember Light" panose="020B0403020204020204" pitchFamily="34" charset="0"/>
                      <a:cs typeface="Amazon Ember Light" panose="020B0403020204020204" pitchFamily="34" charset="0"/>
                    </a:rPr>
                    <a:t>IAM execution role</a:t>
                  </a:r>
                </a:p>
              </p:txBody>
            </p:sp>
          </p:grpSp>
          <p:grpSp>
            <p:nvGrpSpPr>
              <p:cNvPr id="11" name="Group 10">
                <a:extLst>
                  <a:ext uri="{FF2B5EF4-FFF2-40B4-BE49-F238E27FC236}">
                    <a16:creationId xmlns:a16="http://schemas.microsoft.com/office/drawing/2014/main" id="{F6F5C9F4-2BA5-477E-A627-2ADF051FCEC2}"/>
                  </a:ext>
                </a:extLst>
              </p:cNvPr>
              <p:cNvGrpSpPr/>
              <p:nvPr/>
            </p:nvGrpSpPr>
            <p:grpSpPr>
              <a:xfrm>
                <a:off x="7699994" y="3754755"/>
                <a:ext cx="1749343" cy="1103186"/>
                <a:chOff x="7699994" y="3754755"/>
                <a:chExt cx="1749343" cy="1103186"/>
              </a:xfrm>
            </p:grpSpPr>
            <p:sp>
              <p:nvSpPr>
                <p:cNvPr id="27" name="TextBox 26">
                  <a:extLst>
                    <a:ext uri="{FF2B5EF4-FFF2-40B4-BE49-F238E27FC236}">
                      <a16:creationId xmlns:a16="http://schemas.microsoft.com/office/drawing/2014/main" id="{94333F8B-90C8-204B-B3BB-4EEF62BAB813}"/>
                    </a:ext>
                  </a:extLst>
                </p:cNvPr>
                <p:cNvSpPr txBox="1"/>
                <p:nvPr/>
              </p:nvSpPr>
              <p:spPr>
                <a:xfrm>
                  <a:off x="7699994" y="4516309"/>
                  <a:ext cx="1749343" cy="341632"/>
                </a:xfrm>
                <a:prstGeom prst="rect">
                  <a:avLst/>
                </a:prstGeom>
                <a:noFill/>
              </p:spPr>
              <p:txBody>
                <a:bodyPr wrap="square" rtlCol="0">
                  <a:spAutoFit/>
                </a:bodyPr>
                <a:lstStyle/>
                <a:p>
                  <a:pPr>
                    <a:lnSpc>
                      <a:spcPct val="90000"/>
                    </a:lnSpc>
                    <a:spcBef>
                      <a:spcPts val="1000"/>
                    </a:spcBef>
                  </a:pPr>
                  <a:r>
                    <a:rPr lang="en-US" dirty="0">
                      <a:ea typeface="Amazon Ember Light" panose="020B0403020204020204" pitchFamily="34" charset="0"/>
                      <a:cs typeface="Amazon Ember Light" panose="020B0403020204020204" pitchFamily="34" charset="0"/>
                    </a:rPr>
                    <a:t>Access policy</a:t>
                  </a:r>
                </a:p>
              </p:txBody>
            </p:sp>
            <p:pic>
              <p:nvPicPr>
                <p:cNvPr id="29" name="Graphic 52">
                  <a:extLst>
                    <a:ext uri="{FF2B5EF4-FFF2-40B4-BE49-F238E27FC236}">
                      <a16:creationId xmlns:a16="http://schemas.microsoft.com/office/drawing/2014/main" id="{90D5A9DB-EC7C-6342-9486-0A731DEC214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107479" y="3754755"/>
                  <a:ext cx="687003" cy="687003"/>
                </a:xfrm>
                <a:prstGeom prst="rect">
                  <a:avLst/>
                </a:prstGeom>
              </p:spPr>
            </p:pic>
          </p:grpSp>
        </p:grpSp>
        <p:grpSp>
          <p:nvGrpSpPr>
            <p:cNvPr id="14" name="Group 13">
              <a:extLst>
                <a:ext uri="{FF2B5EF4-FFF2-40B4-BE49-F238E27FC236}">
                  <a16:creationId xmlns:a16="http://schemas.microsoft.com/office/drawing/2014/main" id="{864C2E14-C06E-4AFA-9316-E1AB7868F7F7}"/>
                </a:ext>
              </a:extLst>
            </p:cNvPr>
            <p:cNvGrpSpPr/>
            <p:nvPr/>
          </p:nvGrpSpPr>
          <p:grpSpPr>
            <a:xfrm>
              <a:off x="9733576" y="2691287"/>
              <a:ext cx="1927828" cy="1615248"/>
              <a:chOff x="9790726" y="2691287"/>
              <a:chExt cx="1927828" cy="1615248"/>
            </a:xfrm>
          </p:grpSpPr>
          <p:pic>
            <p:nvPicPr>
              <p:cNvPr id="30" name="Graphic 23">
                <a:extLst>
                  <a:ext uri="{FF2B5EF4-FFF2-40B4-BE49-F238E27FC236}">
                    <a16:creationId xmlns:a16="http://schemas.microsoft.com/office/drawing/2014/main" id="{780C44B0-24CB-0E46-8E63-78BE71121DDA}"/>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5818" y="2691287"/>
                <a:ext cx="1077645" cy="107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D3E236A4-8A7D-6045-823A-DC0FA75DCAFB}"/>
                  </a:ext>
                </a:extLst>
              </p:cNvPr>
              <p:cNvSpPr txBox="1"/>
              <p:nvPr/>
            </p:nvSpPr>
            <p:spPr>
              <a:xfrm>
                <a:off x="9790726" y="3844870"/>
                <a:ext cx="1927828"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Service</a:t>
                </a:r>
              </a:p>
            </p:txBody>
          </p:sp>
        </p:grpSp>
      </p:grpSp>
    </p:spTree>
    <p:custDataLst>
      <p:tags r:id="rId1"/>
    </p:custDataLst>
    <p:extLst>
      <p:ext uri="{BB962C8B-B14F-4D97-AF65-F5344CB8AC3E}">
        <p14:creationId xmlns:p14="http://schemas.microsoft.com/office/powerpoint/2010/main" val="38073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lvl="0"/>
            <a:fld id="{989D9560-4C13-4692-9687-98ECDD2D9552}" type="slidenum">
              <a:rPr lang="en-US" noProof="0" smtClean="0"/>
              <a:pPr lvl="0"/>
              <a:t>2</a:t>
            </a:fld>
            <a:endParaRPr lang="en-US" noProof="0" dirty="0"/>
          </a:p>
        </p:txBody>
      </p:sp>
      <p:sp>
        <p:nvSpPr>
          <p:cNvPr id="2" name="Title 1"/>
          <p:cNvSpPr>
            <a:spLocks noGrp="1"/>
          </p:cNvSpPr>
          <p:nvPr>
            <p:ph type="title"/>
          </p:nvPr>
        </p:nvSpPr>
        <p:spPr/>
        <p:txBody>
          <a:bodyPr/>
          <a:lstStyle/>
          <a:p>
            <a:r>
              <a:rPr lang="en-US"/>
              <a:t>Agenda</a:t>
            </a:r>
            <a:endParaRPr lang="en-US" dirty="0"/>
          </a:p>
        </p:txBody>
      </p:sp>
      <p:grpSp>
        <p:nvGrpSpPr>
          <p:cNvPr id="4" name="Just" descr="You just completed module 8, Processing Your Database Operations.">
            <a:extLst>
              <a:ext uri="{FF2B5EF4-FFF2-40B4-BE49-F238E27FC236}">
                <a16:creationId xmlns:a16="http://schemas.microsoft.com/office/drawing/2014/main" id="{3CAE4DD9-2266-42EF-8A6B-024CD53171FF}"/>
              </a:ext>
            </a:extLst>
          </p:cNvPr>
          <p:cNvGrpSpPr/>
          <p:nvPr/>
        </p:nvGrpSpPr>
        <p:grpSpPr>
          <a:xfrm>
            <a:off x="98481" y="1435042"/>
            <a:ext cx="2468061" cy="1104575"/>
            <a:chOff x="124607" y="1435042"/>
            <a:chExt cx="2468061" cy="1104575"/>
          </a:xfrm>
        </p:grpSpPr>
        <p:sp>
          <p:nvSpPr>
            <p:cNvPr id="52" name="Rectangle 51">
              <a:extLst>
                <a:ext uri="{FF2B5EF4-FFF2-40B4-BE49-F238E27FC236}">
                  <a16:creationId xmlns:a16="http://schemas.microsoft.com/office/drawing/2014/main" id="{79D040AA-3CC1-4F7F-8C79-B125DB9AFEAE}"/>
                </a:ext>
              </a:extLst>
            </p:cNvPr>
            <p:cNvSpPr/>
            <p:nvPr/>
          </p:nvSpPr>
          <p:spPr>
            <a:xfrm>
              <a:off x="124607" y="1716657"/>
              <a:ext cx="2102206" cy="822960"/>
            </a:xfrm>
            <a:prstGeom prst="rect">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a:solidFill>
                    <a:schemeClr val="tx1"/>
                  </a:solidFill>
                </a:rPr>
                <a:t>Processing Your Database Operations</a:t>
              </a:r>
            </a:p>
          </p:txBody>
        </p:sp>
        <p:sp>
          <p:nvSpPr>
            <p:cNvPr id="53" name="TextBox 52">
              <a:extLst>
                <a:ext uri="{FF2B5EF4-FFF2-40B4-BE49-F238E27FC236}">
                  <a16:creationId xmlns:a16="http://schemas.microsoft.com/office/drawing/2014/main" id="{63FB8F46-29D3-4F61-B462-80C6981D94EA}"/>
                </a:ext>
              </a:extLst>
            </p:cNvPr>
            <p:cNvSpPr txBox="1"/>
            <p:nvPr/>
          </p:nvSpPr>
          <p:spPr>
            <a:xfrm>
              <a:off x="124607" y="1435042"/>
              <a:ext cx="2102206" cy="274320"/>
            </a:xfrm>
            <a:prstGeom prst="rect">
              <a:avLst/>
            </a:prstGeom>
            <a:solidFill>
              <a:schemeClr val="accent1"/>
            </a:solidFill>
            <a:ln w="12700">
              <a:solidFill>
                <a:schemeClr val="accent1">
                  <a:shade val="50000"/>
                </a:schemeClr>
              </a:solidFill>
            </a:ln>
          </p:spPr>
          <p:txBody>
            <a:bodyPr wrap="none" rtlCol="0" anchor="ctr" anchorCtr="0">
              <a:noAutofit/>
            </a:bodyPr>
            <a:lstStyle>
              <a:defPPr>
                <a:defRPr lang="en-US"/>
              </a:defPPr>
              <a:lvl1pPr algn="ctr">
                <a:defRP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Module 8</a:t>
              </a:r>
            </a:p>
          </p:txBody>
        </p:sp>
        <p:cxnSp>
          <p:nvCxnSpPr>
            <p:cNvPr id="56" name="Straight Arrow Connector 55">
              <a:extLst>
                <a:ext uri="{FF2B5EF4-FFF2-40B4-BE49-F238E27FC236}">
                  <a16:creationId xmlns:a16="http://schemas.microsoft.com/office/drawing/2014/main" id="{4C63D375-0745-470C-84F8-2AE7DB96E456}"/>
                </a:ext>
              </a:extLst>
            </p:cNvPr>
            <p:cNvCxnSpPr>
              <a:cxnSpLocks/>
              <a:stCxn id="52" idx="3"/>
              <a:endCxn id="21" idx="1"/>
            </p:cNvCxnSpPr>
            <p:nvPr/>
          </p:nvCxnSpPr>
          <p:spPr>
            <a:xfrm>
              <a:off x="2226813" y="2128137"/>
              <a:ext cx="365855" cy="3836"/>
            </a:xfrm>
            <a:prstGeom prst="straightConnector1">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grpSp>
      <p:sp>
        <p:nvSpPr>
          <p:cNvPr id="50" name="L-Shape 49">
            <a:extLst>
              <a:ext uri="{FF2B5EF4-FFF2-40B4-BE49-F238E27FC236}">
                <a16:creationId xmlns:a16="http://schemas.microsoft.com/office/drawing/2014/main" id="{A1ED4D8D-2DDF-4FBE-86E7-894122C5030F}"/>
              </a:ext>
              <a:ext uri="{C183D7F6-B498-43B3-948B-1728B52AA6E4}">
                <adec:decorative xmlns:adec="http://schemas.microsoft.com/office/drawing/2017/decorative" val="1"/>
              </a:ext>
            </a:extLst>
          </p:cNvPr>
          <p:cNvSpPr/>
          <p:nvPr/>
        </p:nvSpPr>
        <p:spPr>
          <a:xfrm rot="18353955">
            <a:off x="1876917" y="1393683"/>
            <a:ext cx="436700" cy="150581"/>
          </a:xfrm>
          <a:prstGeom prst="corne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Next" descr="Now you are starting module 9, Processing your application logic. This module has a lab.">
            <a:extLst>
              <a:ext uri="{FF2B5EF4-FFF2-40B4-BE49-F238E27FC236}">
                <a16:creationId xmlns:a16="http://schemas.microsoft.com/office/drawing/2014/main" id="{B4CCDBD5-97E7-4662-ABEB-B39FF56D29BA}"/>
              </a:ext>
            </a:extLst>
          </p:cNvPr>
          <p:cNvGrpSpPr/>
          <p:nvPr/>
        </p:nvGrpSpPr>
        <p:grpSpPr>
          <a:xfrm>
            <a:off x="2562077" y="1438878"/>
            <a:ext cx="9294048" cy="4894710"/>
            <a:chOff x="2483699" y="1438878"/>
            <a:chExt cx="9294048" cy="4894710"/>
          </a:xfrm>
        </p:grpSpPr>
        <p:sp>
          <p:nvSpPr>
            <p:cNvPr id="21" name="Rectangle 20"/>
            <p:cNvSpPr/>
            <p:nvPr/>
          </p:nvSpPr>
          <p:spPr>
            <a:xfrm>
              <a:off x="2488164" y="1720493"/>
              <a:ext cx="2102206" cy="822960"/>
            </a:xfrm>
            <a:prstGeom prst="rect">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Processing </a:t>
              </a:r>
              <a:r>
                <a:rPr lang="en-US" sz="1600" dirty="0">
                  <a:solidFill>
                    <a:srgbClr val="000000"/>
                  </a:solidFill>
                </a:rPr>
                <a:t>Y</a:t>
              </a:r>
              <a:r>
                <a:rPr kumimoji="0" lang="en-US" sz="1600" b="0" i="0" u="none" strike="noStrike" kern="1200" cap="none" spc="0" normalizeH="0" baseline="0" noProof="0" dirty="0">
                  <a:ln>
                    <a:noFill/>
                  </a:ln>
                  <a:solidFill>
                    <a:srgbClr val="000000"/>
                  </a:solidFill>
                  <a:effectLst/>
                  <a:uLnTx/>
                  <a:uFillTx/>
                  <a:ea typeface="+mn-ea"/>
                  <a:cs typeface="+mn-cs"/>
                </a:rPr>
                <a:t>our Application </a:t>
              </a:r>
              <a:r>
                <a:rPr lang="en-US" sz="1600" dirty="0">
                  <a:solidFill>
                    <a:srgbClr val="000000"/>
                  </a:solidFill>
                </a:rPr>
                <a:t>Logic</a:t>
              </a:r>
              <a:endParaRPr kumimoji="0" lang="en-US" sz="1600" b="0" i="0" u="none" strike="noStrike" kern="1200" cap="none" spc="0" normalizeH="0" baseline="0" noProof="0" dirty="0">
                <a:ln>
                  <a:noFill/>
                </a:ln>
                <a:solidFill>
                  <a:srgbClr val="000000"/>
                </a:solidFill>
                <a:effectLst/>
                <a:uLnTx/>
                <a:uFillTx/>
                <a:ea typeface="+mn-ea"/>
                <a:cs typeface="+mn-cs"/>
              </a:endParaRPr>
            </a:p>
          </p:txBody>
        </p:sp>
        <p:sp>
          <p:nvSpPr>
            <p:cNvPr id="22" name="TextBox 21"/>
            <p:cNvSpPr txBox="1"/>
            <p:nvPr/>
          </p:nvSpPr>
          <p:spPr>
            <a:xfrm>
              <a:off x="2488164" y="1438878"/>
              <a:ext cx="2102206" cy="274320"/>
            </a:xfrm>
            <a:prstGeom prst="rect">
              <a:avLst/>
            </a:prstGeom>
            <a:solidFill>
              <a:schemeClr val="accent1"/>
            </a:solidFill>
            <a:ln w="12700">
              <a:solidFill>
                <a:schemeClr val="accent1">
                  <a:shade val="50000"/>
                </a:schemeClr>
              </a:solidFill>
            </a:ln>
          </p:spPr>
          <p:txBody>
            <a:bodyPr wrap="none" rtlCol="0" anchor="ctr" anchorCtr="0">
              <a:noAutofit/>
            </a:bodyPr>
            <a:lstStyle>
              <a:defPPr>
                <a:defRPr lang="en-US"/>
              </a:defPPr>
              <a:lvl1pPr algn="ctr">
                <a:defRP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n-lt"/>
                  <a:ea typeface="Amazon Ember Light" panose="020B0403020204020204" pitchFamily="34" charset="0"/>
                  <a:cs typeface="Amazon Ember Light" panose="020B0403020204020204" pitchFamily="34" charset="0"/>
                </a:rPr>
                <a:t>Module 9</a:t>
              </a:r>
            </a:p>
          </p:txBody>
        </p:sp>
        <p:sp>
          <p:nvSpPr>
            <p:cNvPr id="37" name="Rectangle 36"/>
            <p:cNvSpPr/>
            <p:nvPr/>
          </p:nvSpPr>
          <p:spPr>
            <a:xfrm>
              <a:off x="2483699" y="3417032"/>
              <a:ext cx="2102206" cy="822960"/>
            </a:xfrm>
            <a:prstGeom prst="rect">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defRPr/>
              </a:pPr>
              <a:r>
                <a:rPr lang="en-US" sz="1600" dirty="0">
                  <a:solidFill>
                    <a:srgbClr val="000000"/>
                  </a:solidFill>
                </a:rPr>
                <a:t>Develop Solutions Using AWS Lambda</a:t>
              </a:r>
            </a:p>
          </p:txBody>
        </p:sp>
        <p:sp>
          <p:nvSpPr>
            <p:cNvPr id="38" name="TextBox 37"/>
            <p:cNvSpPr txBox="1"/>
            <p:nvPr/>
          </p:nvSpPr>
          <p:spPr>
            <a:xfrm>
              <a:off x="2483699" y="3153883"/>
              <a:ext cx="2102206" cy="274320"/>
            </a:xfrm>
            <a:prstGeom prst="rect">
              <a:avLst/>
            </a:prstGeom>
            <a:solidFill>
              <a:schemeClr val="accent5"/>
            </a:solidFill>
            <a:ln w="12700">
              <a:solidFill>
                <a:schemeClr val="tx2"/>
              </a:solidFill>
            </a:ln>
          </p:spPr>
          <p:txBody>
            <a:bodyPr wrap="none" rtlCol="0" anchor="ctr" anchorCtr="0">
              <a:noAutofit/>
            </a:bodyPr>
            <a:lstStyle>
              <a:defPPr>
                <a:defRPr lang="en-US"/>
              </a:defPPr>
              <a:lvl1pPr algn="ctr">
                <a:defRPr>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Lab 4</a:t>
              </a:r>
            </a:p>
          </p:txBody>
        </p:sp>
        <p:sp>
          <p:nvSpPr>
            <p:cNvPr id="40" name="Rectangle 39">
              <a:extLst>
                <a:ext uri="{FF2B5EF4-FFF2-40B4-BE49-F238E27FC236}">
                  <a16:creationId xmlns:a16="http://schemas.microsoft.com/office/drawing/2014/main" id="{BEFEC4D9-0FF6-0740-BBB7-9A904CD0D43A}"/>
                </a:ext>
              </a:extLst>
            </p:cNvPr>
            <p:cNvSpPr/>
            <p:nvPr/>
          </p:nvSpPr>
          <p:spPr>
            <a:xfrm>
              <a:off x="4634995" y="3444039"/>
              <a:ext cx="2314036" cy="28895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ea typeface="+mn-ea"/>
                  <a:cs typeface="Amazon Ember Light" panose="020B0403020204020204" pitchFamily="34" charset="0"/>
                </a:rPr>
                <a:t>AWS Cloud</a:t>
              </a:r>
            </a:p>
          </p:txBody>
        </p:sp>
        <p:pic>
          <p:nvPicPr>
            <p:cNvPr id="41"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4994" y="345110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2">
              <a:extLst>
                <a:ext uri="{FF2B5EF4-FFF2-40B4-BE49-F238E27FC236}">
                  <a16:creationId xmlns:a16="http://schemas.microsoft.com/office/drawing/2014/main" id="{B4CD81D1-9B40-5F42-95D0-DE45EF24430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95609" y="462294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3493984" y="5123068"/>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mn-ea"/>
                  <a:cs typeface="Amazon Ember Light" panose="020B0403020204020204" pitchFamily="34" charset="0"/>
                </a:rPr>
                <a:t>You</a:t>
              </a:r>
            </a:p>
          </p:txBody>
        </p:sp>
        <p:pic>
          <p:nvPicPr>
            <p:cNvPr id="45"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2600" y="38142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1209" y="462929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02600" y="462929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851209" y="5133821"/>
              <a:ext cx="2292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Light" panose="020B0403020204020204" pitchFamily="34" charset="0"/>
                </a:rPr>
                <a:t>Amazon Polly</a:t>
              </a:r>
            </a:p>
          </p:txBody>
        </p:sp>
        <p:pic>
          <p:nvPicPr>
            <p:cNvPr id="51"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2600" y="57837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Elbow Connector 54"/>
            <p:cNvCxnSpPr>
              <a:stCxn id="45" idx="1"/>
              <a:endCxn id="47" idx="0"/>
            </p:cNvCxnSpPr>
            <p:nvPr/>
          </p:nvCxnSpPr>
          <p:spPr>
            <a:xfrm rot="10800000" flipV="1">
              <a:off x="5079810" y="4042810"/>
              <a:ext cx="722791" cy="586483"/>
            </a:xfrm>
            <a:prstGeom prst="bentConnector2">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51" idx="1"/>
              <a:endCxn id="47" idx="2"/>
            </p:cNvCxnSpPr>
            <p:nvPr/>
          </p:nvCxnSpPr>
          <p:spPr>
            <a:xfrm rot="10800000">
              <a:off x="5079810" y="5086495"/>
              <a:ext cx="722791" cy="925891"/>
            </a:xfrm>
            <a:prstGeom prst="bentConnector2">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7" idx="3"/>
              <a:endCxn id="48" idx="1"/>
            </p:cNvCxnSpPr>
            <p:nvPr/>
          </p:nvCxnSpPr>
          <p:spPr>
            <a:xfrm>
              <a:off x="5308409" y="4857894"/>
              <a:ext cx="494191" cy="0"/>
            </a:xfrm>
            <a:prstGeom prst="straightConnector1">
              <a:avLst/>
            </a:prstGeom>
            <a:ln w="12700">
              <a:solidFill>
                <a:schemeClr val="tx2"/>
              </a:solidFill>
              <a:prstDash val="dash"/>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2" idx="3"/>
              <a:endCxn id="47" idx="1"/>
            </p:cNvCxnSpPr>
            <p:nvPr/>
          </p:nvCxnSpPr>
          <p:spPr>
            <a:xfrm>
              <a:off x="4265509" y="4857894"/>
              <a:ext cx="585700" cy="0"/>
            </a:xfrm>
            <a:prstGeom prst="straightConnector1">
              <a:avLst/>
            </a:prstGeom>
            <a:ln w="12700">
              <a:solidFill>
                <a:schemeClr val="tx2"/>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37" idx="2"/>
              <a:endCxn id="42" idx="0"/>
            </p:cNvCxnSpPr>
            <p:nvPr/>
          </p:nvCxnSpPr>
          <p:spPr>
            <a:xfrm rot="16200000" flipH="1">
              <a:off x="3591204" y="4183589"/>
              <a:ext cx="382952" cy="495757"/>
            </a:xfrm>
            <a:prstGeom prst="bentConnector3">
              <a:avLst>
                <a:gd name="adj1" fmla="val 50000"/>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21" idx="2"/>
              <a:endCxn id="38" idx="0"/>
            </p:cNvCxnSpPr>
            <p:nvPr/>
          </p:nvCxnSpPr>
          <p:spPr>
            <a:xfrm flipH="1">
              <a:off x="3534802" y="2543453"/>
              <a:ext cx="4465" cy="610430"/>
            </a:xfrm>
            <a:prstGeom prst="straightConnector1">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pic>
          <p:nvPicPr>
            <p:cNvPr id="62"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10"/>
            <a:srcRect/>
            <a:stretch/>
          </p:blipFill>
          <p:spPr bwMode="auto">
            <a:xfrm>
              <a:off x="10200021" y="46243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9408650" y="5096769"/>
              <a:ext cx="22431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Amazon Ember" panose="020B0603020204020204" pitchFamily="34" charset="0"/>
                  <a:cs typeface="Amazon Ember Light" panose="020B0403020204020204" pitchFamily="34" charset="0"/>
                </a:rPr>
                <a:t>Amazon API Gateway</a:t>
              </a:r>
            </a:p>
          </p:txBody>
        </p:sp>
        <p:sp>
          <p:nvSpPr>
            <p:cNvPr id="65" name="Rectangle 64"/>
            <p:cNvSpPr/>
            <p:nvPr/>
          </p:nvSpPr>
          <p:spPr>
            <a:xfrm>
              <a:off x="7042819" y="1720493"/>
              <a:ext cx="2102206" cy="822960"/>
            </a:xfrm>
            <a:prstGeom prst="rect">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Managing the APIs</a:t>
              </a:r>
            </a:p>
          </p:txBody>
        </p:sp>
        <p:sp>
          <p:nvSpPr>
            <p:cNvPr id="66" name="TextBox 65"/>
            <p:cNvSpPr txBox="1"/>
            <p:nvPr/>
          </p:nvSpPr>
          <p:spPr>
            <a:xfrm>
              <a:off x="7042819" y="1468973"/>
              <a:ext cx="2102206" cy="274320"/>
            </a:xfrm>
            <a:prstGeom prst="rect">
              <a:avLst/>
            </a:prstGeom>
            <a:solidFill>
              <a:schemeClr val="accent1"/>
            </a:solidFill>
            <a:ln w="12700">
              <a:solidFill>
                <a:schemeClr val="accent1">
                  <a:shade val="50000"/>
                </a:schemeClr>
              </a:solidFill>
            </a:ln>
          </p:spPr>
          <p:txBody>
            <a:bodyPr wrap="none" rtlCol="0" anchor="ctr" anchorCtr="0">
              <a:noAutofit/>
            </a:bodyPr>
            <a:lstStyle>
              <a:defPPr>
                <a:defRPr lang="en-US"/>
              </a:defPPr>
              <a:lvl1pPr algn="ctr">
                <a:defRP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n-lt"/>
                  <a:ea typeface="Amazon Ember Light" panose="020B0403020204020204" pitchFamily="34" charset="0"/>
                  <a:cs typeface="Amazon Ember Light" panose="020B0403020204020204" pitchFamily="34" charset="0"/>
                </a:rPr>
                <a:t>Module 10</a:t>
              </a:r>
            </a:p>
          </p:txBody>
        </p:sp>
        <p:sp>
          <p:nvSpPr>
            <p:cNvPr id="68" name="Rectangle 67"/>
            <p:cNvSpPr/>
            <p:nvPr/>
          </p:nvSpPr>
          <p:spPr>
            <a:xfrm>
              <a:off x="7051553" y="3433080"/>
              <a:ext cx="2102206" cy="805220"/>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Develop Solutions Using Amazon API Gateway</a:t>
              </a:r>
            </a:p>
          </p:txBody>
        </p:sp>
        <p:sp>
          <p:nvSpPr>
            <p:cNvPr id="69" name="TextBox 68"/>
            <p:cNvSpPr txBox="1"/>
            <p:nvPr/>
          </p:nvSpPr>
          <p:spPr>
            <a:xfrm>
              <a:off x="7051553" y="3170998"/>
              <a:ext cx="2102206" cy="274320"/>
            </a:xfrm>
            <a:prstGeom prst="rect">
              <a:avLst/>
            </a:prstGeom>
            <a:solidFill>
              <a:schemeClr val="accent5"/>
            </a:solidFill>
            <a:ln w="12700">
              <a:solidFill>
                <a:schemeClr val="tx2"/>
              </a:solidFill>
            </a:ln>
          </p:spPr>
          <p:txBody>
            <a:bodyPr wrap="none" rtlCol="0" anchor="ctr" anchorCtr="0">
              <a:noAutofit/>
            </a:bodyPr>
            <a:lstStyle>
              <a:defPPr>
                <a:defRPr lang="en-US"/>
              </a:defPPr>
              <a:lvl1pPr algn="ctr">
                <a:defRPr>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Lab 5</a:t>
              </a:r>
            </a:p>
          </p:txBody>
        </p:sp>
        <p:sp>
          <p:nvSpPr>
            <p:cNvPr id="72" name="Rectangle 71">
              <a:extLst>
                <a:ext uri="{FF2B5EF4-FFF2-40B4-BE49-F238E27FC236}">
                  <a16:creationId xmlns:a16="http://schemas.microsoft.com/office/drawing/2014/main" id="{BEFEC4D9-0FF6-0740-BBB7-9A904CD0D43A}"/>
                </a:ext>
              </a:extLst>
            </p:cNvPr>
            <p:cNvSpPr/>
            <p:nvPr/>
          </p:nvSpPr>
          <p:spPr>
            <a:xfrm>
              <a:off x="9217813" y="3444039"/>
              <a:ext cx="2559934" cy="28895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ea typeface="+mn-ea"/>
                  <a:cs typeface="Amazon Ember Light" panose="020B0403020204020204" pitchFamily="34" charset="0"/>
                </a:rPr>
                <a:t>AWS Cloud</a:t>
              </a:r>
            </a:p>
          </p:txBody>
        </p:sp>
        <p:pic>
          <p:nvPicPr>
            <p:cNvPr id="73"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7812" y="345110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01618" y="37730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 name="Straight Arrow Connector 74"/>
            <p:cNvCxnSpPr>
              <a:cxnSpLocks/>
              <a:stCxn id="76" idx="3"/>
            </p:cNvCxnSpPr>
            <p:nvPr/>
          </p:nvCxnSpPr>
          <p:spPr>
            <a:xfrm flipV="1">
              <a:off x="8819704" y="4852955"/>
              <a:ext cx="1481915" cy="4939"/>
            </a:xfrm>
            <a:prstGeom prst="straightConnector1">
              <a:avLst/>
            </a:prstGeom>
            <a:ln w="12700">
              <a:solidFill>
                <a:schemeClr val="tx2"/>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6" name="Graphic 22">
              <a:extLst>
                <a:ext uri="{FF2B5EF4-FFF2-40B4-BE49-F238E27FC236}">
                  <a16:creationId xmlns:a16="http://schemas.microsoft.com/office/drawing/2014/main" id="{B4CD81D1-9B40-5F42-95D0-DE45EF24430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49804" y="462294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45">
              <a:extLst>
                <a:ext uri="{FF2B5EF4-FFF2-40B4-BE49-F238E27FC236}">
                  <a16:creationId xmlns:a16="http://schemas.microsoft.com/office/drawing/2014/main" id="{492B2F79-DB65-48E2-BB2B-0AE641DFD9AB}"/>
                </a:ext>
              </a:extLst>
            </p:cNvPr>
            <p:cNvPicPr>
              <a:picLocks noChangeAspect="1"/>
            </p:cNvPicPr>
            <p:nvPr/>
          </p:nvPicPr>
          <p:blipFill>
            <a:blip r:embed="rId11"/>
            <a:stretch>
              <a:fillRect/>
            </a:stretch>
          </p:blipFill>
          <p:spPr>
            <a:xfrm>
              <a:off x="10300835" y="5742576"/>
              <a:ext cx="458767" cy="457200"/>
            </a:xfrm>
            <a:prstGeom prst="rect">
              <a:avLst/>
            </a:prstGeom>
          </p:spPr>
        </p:pic>
        <p:cxnSp>
          <p:nvCxnSpPr>
            <p:cNvPr id="78" name="Straight Arrow Connector 77"/>
            <p:cNvCxnSpPr>
              <a:cxnSpLocks/>
              <a:stCxn id="74" idx="2"/>
            </p:cNvCxnSpPr>
            <p:nvPr/>
          </p:nvCxnSpPr>
          <p:spPr>
            <a:xfrm>
              <a:off x="10530218" y="4230202"/>
              <a:ext cx="1" cy="394153"/>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3" idx="2"/>
              <a:endCxn id="77" idx="0"/>
            </p:cNvCxnSpPr>
            <p:nvPr/>
          </p:nvCxnSpPr>
          <p:spPr>
            <a:xfrm>
              <a:off x="10530219" y="5435323"/>
              <a:ext cx="0" cy="307253"/>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8" idx="2"/>
              <a:endCxn id="76" idx="0"/>
            </p:cNvCxnSpPr>
            <p:nvPr/>
          </p:nvCxnSpPr>
          <p:spPr>
            <a:xfrm rot="16200000" flipH="1">
              <a:off x="8151383" y="4189573"/>
              <a:ext cx="384644" cy="482098"/>
            </a:xfrm>
            <a:prstGeom prst="bentConnector3">
              <a:avLst>
                <a:gd name="adj1" fmla="val 50000"/>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a:stCxn id="21" idx="3"/>
              <a:endCxn id="65" idx="1"/>
            </p:cNvCxnSpPr>
            <p:nvPr/>
          </p:nvCxnSpPr>
          <p:spPr>
            <a:xfrm>
              <a:off x="4590370" y="2131973"/>
              <a:ext cx="2452449" cy="0"/>
            </a:xfrm>
            <a:prstGeom prst="straightConnector1">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cxnSpLocks/>
              <a:stCxn id="65" idx="2"/>
              <a:endCxn id="69" idx="0"/>
            </p:cNvCxnSpPr>
            <p:nvPr/>
          </p:nvCxnSpPr>
          <p:spPr>
            <a:xfrm>
              <a:off x="8093922" y="2543453"/>
              <a:ext cx="8734" cy="627545"/>
            </a:xfrm>
            <a:prstGeom prst="straightConnector1">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sp>
          <p:nvSpPr>
            <p:cNvPr id="71" name="TextBox 39">
              <a:extLst>
                <a:ext uri="{FF2B5EF4-FFF2-40B4-BE49-F238E27FC236}">
                  <a16:creationId xmlns:a16="http://schemas.microsoft.com/office/drawing/2014/main" id="{443F86C6-7108-49F2-BF85-995D319AD915}"/>
                </a:ext>
              </a:extLst>
            </p:cNvPr>
            <p:cNvSpPr txBox="1">
              <a:spLocks noChangeArrowheads="1"/>
            </p:cNvSpPr>
            <p:nvPr/>
          </p:nvSpPr>
          <p:spPr bwMode="auto">
            <a:xfrm>
              <a:off x="8048179" y="5133821"/>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mn-lt"/>
                  <a:ea typeface="+mn-ea"/>
                  <a:cs typeface="Amazon Ember Light" panose="020B0403020204020204" pitchFamily="34" charset="0"/>
                </a:rPr>
                <a:t>You</a:t>
              </a:r>
            </a:p>
          </p:txBody>
        </p:sp>
      </p:grpSp>
    </p:spTree>
    <p:custDataLst>
      <p:tags r:id="rId1"/>
    </p:custDataLst>
    <p:extLst>
      <p:ext uri="{BB962C8B-B14F-4D97-AF65-F5344CB8AC3E}">
        <p14:creationId xmlns:p14="http://schemas.microsoft.com/office/powerpoint/2010/main" val="357850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20</a:t>
            </a:fld>
            <a:endParaRPr lang="en-US" dirty="0"/>
          </a:p>
        </p:txBody>
      </p:sp>
      <p:sp>
        <p:nvSpPr>
          <p:cNvPr id="2" name="Title 1"/>
          <p:cNvSpPr>
            <a:spLocks noGrp="1"/>
          </p:cNvSpPr>
          <p:nvPr>
            <p:ph type="title"/>
          </p:nvPr>
        </p:nvSpPr>
        <p:spPr/>
        <p:txBody>
          <a:bodyPr/>
          <a:lstStyle/>
          <a:p>
            <a:r>
              <a:rPr lang="en-US" dirty="0"/>
              <a:t>Pull or polling invocation model</a:t>
            </a:r>
          </a:p>
        </p:txBody>
      </p:sp>
      <p:grpSp>
        <p:nvGrpSpPr>
          <p:cNvPr id="4" name="justGraphic">
            <a:extLst>
              <a:ext uri="{FF2B5EF4-FFF2-40B4-BE49-F238E27FC236}">
                <a16:creationId xmlns:a16="http://schemas.microsoft.com/office/drawing/2014/main" id="{F0F38DE9-9B0B-433F-BDA7-25A2D534BBE2}"/>
              </a:ext>
              <a:ext uri="{C183D7F6-B498-43B3-948B-1728B52AA6E4}">
                <adec:decorative xmlns:adec="http://schemas.microsoft.com/office/drawing/2017/decorative" val="1"/>
              </a:ext>
            </a:extLst>
          </p:cNvPr>
          <p:cNvGrpSpPr/>
          <p:nvPr/>
        </p:nvGrpSpPr>
        <p:grpSpPr>
          <a:xfrm>
            <a:off x="265933" y="1747673"/>
            <a:ext cx="11605021" cy="2928194"/>
            <a:chOff x="113533" y="1747673"/>
            <a:chExt cx="11605021" cy="2928194"/>
          </a:xfrm>
        </p:grpSpPr>
        <p:sp>
          <p:nvSpPr>
            <p:cNvPr id="49" name="Rectangle 48"/>
            <p:cNvSpPr/>
            <p:nvPr/>
          </p:nvSpPr>
          <p:spPr>
            <a:xfrm>
              <a:off x="2487400" y="1747673"/>
              <a:ext cx="2374023"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ea typeface="Amazon Ember Light" charset="0"/>
                  <a:cs typeface="Amazon Ember Light" charset="0"/>
                </a:rPr>
                <a:t>1.  Poll event sources.</a:t>
              </a:r>
            </a:p>
          </p:txBody>
        </p:sp>
        <p:pic>
          <p:nvPicPr>
            <p:cNvPr id="34" name="Graphic 42">
              <a:extLst>
                <a:ext uri="{FF2B5EF4-FFF2-40B4-BE49-F238E27FC236}">
                  <a16:creationId xmlns:a16="http://schemas.microsoft.com/office/drawing/2014/main" id="{DA66E86F-C2AB-4D06-BE8C-7B18FC9B5D9C}"/>
                </a:ext>
              </a:extLst>
            </p:cNvPr>
            <p:cNvPicPr>
              <a:picLocks noChangeAspect="1"/>
            </p:cNvPicPr>
            <p:nvPr/>
          </p:nvPicPr>
          <p:blipFill>
            <a:blip r:embed="rId4"/>
            <a:stretch>
              <a:fillRect/>
            </a:stretch>
          </p:blipFill>
          <p:spPr>
            <a:xfrm>
              <a:off x="5237849" y="2713012"/>
              <a:ext cx="1005840" cy="1005840"/>
            </a:xfrm>
            <a:prstGeom prst="rect">
              <a:avLst/>
            </a:prstGeom>
          </p:spPr>
        </p:pic>
        <p:cxnSp>
          <p:nvCxnSpPr>
            <p:cNvPr id="13" name="Straight Arrow Connector 12"/>
            <p:cNvCxnSpPr>
              <a:cxnSpLocks/>
              <a:stCxn id="32" idx="1"/>
            </p:cNvCxnSpPr>
            <p:nvPr/>
          </p:nvCxnSpPr>
          <p:spPr>
            <a:xfrm flipH="1" flipV="1">
              <a:off x="6243689" y="3230109"/>
              <a:ext cx="3972129" cy="1"/>
            </a:xfrm>
            <a:prstGeom prst="straightConnector1">
              <a:avLst/>
            </a:prstGeom>
            <a:ln w="44450">
              <a:solidFill>
                <a:schemeClr val="hlink"/>
              </a:solidFill>
              <a:headEnd type="arrow" w="lg" len="lg"/>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6530220" y="1747673"/>
              <a:ext cx="3029384" cy="338554"/>
            </a:xfrm>
            <a:prstGeom prst="rect">
              <a:avLst/>
            </a:prstGeom>
          </p:spPr>
          <p:txBody>
            <a:bodyPr wrap="square">
              <a:spAutoFit/>
            </a:bodyPr>
            <a:lstStyle/>
            <a:p>
              <a:pPr algn="ctr"/>
              <a:r>
                <a:rPr lang="en-US" sz="1600" dirty="0">
                  <a:ea typeface="Amazon Ember Light" charset="0"/>
                  <a:cs typeface="Amazon Ember Light" charset="0"/>
                </a:rPr>
                <a:t>2. Process the event.</a:t>
              </a:r>
            </a:p>
          </p:txBody>
        </p:sp>
        <p:grpSp>
          <p:nvGrpSpPr>
            <p:cNvPr id="36" name="Group 35"/>
            <p:cNvGrpSpPr/>
            <p:nvPr/>
          </p:nvGrpSpPr>
          <p:grpSpPr>
            <a:xfrm>
              <a:off x="6818860" y="2203378"/>
              <a:ext cx="2240254" cy="2466031"/>
              <a:chOff x="3621703" y="3664803"/>
              <a:chExt cx="2240254" cy="2466031"/>
            </a:xfrm>
          </p:grpSpPr>
          <p:sp>
            <p:nvSpPr>
              <p:cNvPr id="37" name="Rectangle 36"/>
              <p:cNvSpPr/>
              <p:nvPr/>
            </p:nvSpPr>
            <p:spPr>
              <a:xfrm>
                <a:off x="3833555" y="3664803"/>
                <a:ext cx="2028402" cy="2466031"/>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grpSp>
            <p:nvGrpSpPr>
              <p:cNvPr id="38" name="Group 37"/>
              <p:cNvGrpSpPr/>
              <p:nvPr/>
            </p:nvGrpSpPr>
            <p:grpSpPr>
              <a:xfrm>
                <a:off x="3621703" y="3771899"/>
                <a:ext cx="1603520" cy="1467601"/>
                <a:chOff x="3621703" y="3771899"/>
                <a:chExt cx="1603520" cy="1467601"/>
              </a:xfrm>
            </p:grpSpPr>
            <p:pic>
              <p:nvPicPr>
                <p:cNvPr id="39" name="Graphic 54">
                  <a:extLst>
                    <a:ext uri="{FF2B5EF4-FFF2-40B4-BE49-F238E27FC236}">
                      <a16:creationId xmlns:a16="http://schemas.microsoft.com/office/drawing/2014/main" id="{50E1591F-DA4C-934C-BDCB-2E69767A65B3}"/>
                    </a:ext>
                  </a:extLst>
                </p:cNvPr>
                <p:cNvPicPr>
                  <a:picLocks noChangeAspect="1"/>
                </p:cNvPicPr>
                <p:nvPr/>
              </p:nvPicPr>
              <p:blipFill rotWithShape="1">
                <a:blip r:embed="rId5"/>
                <a:srcRect l="-1" t="14888" r="-6325"/>
                <a:stretch/>
              </p:blipFill>
              <p:spPr>
                <a:xfrm>
                  <a:off x="3975321" y="3771899"/>
                  <a:ext cx="972236" cy="778265"/>
                </a:xfrm>
                <a:prstGeom prst="rect">
                  <a:avLst/>
                </a:prstGeom>
                <a:solidFill>
                  <a:schemeClr val="bg1"/>
                </a:solidFill>
              </p:spPr>
            </p:pic>
            <p:sp>
              <p:nvSpPr>
                <p:cNvPr id="42" name="Rectangle 41"/>
                <p:cNvSpPr/>
                <p:nvPr/>
              </p:nvSpPr>
              <p:spPr>
                <a:xfrm>
                  <a:off x="3621703" y="4408503"/>
                  <a:ext cx="1603520" cy="830997"/>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IAM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execution</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role </a:t>
                  </a:r>
                </a:p>
              </p:txBody>
            </p:sp>
          </p:grpSp>
        </p:grpSp>
        <p:sp>
          <p:nvSpPr>
            <p:cNvPr id="43" name="TextBox 42">
              <a:extLst>
                <a:ext uri="{FF2B5EF4-FFF2-40B4-BE49-F238E27FC236}">
                  <a16:creationId xmlns:a16="http://schemas.microsoft.com/office/drawing/2014/main" id="{94333F8B-90C8-204B-B3BB-4EEF62BAB813}"/>
                </a:ext>
              </a:extLst>
            </p:cNvPr>
            <p:cNvSpPr txBox="1"/>
            <p:nvPr/>
          </p:nvSpPr>
          <p:spPr>
            <a:xfrm>
              <a:off x="7872262" y="4123469"/>
              <a:ext cx="1378834" cy="535531"/>
            </a:xfrm>
            <a:prstGeom prst="rect">
              <a:avLst/>
            </a:prstGeom>
            <a:noFill/>
          </p:spPr>
          <p:txBody>
            <a:bodyPr wrap="square" rtlCol="0">
              <a:spAutoFit/>
            </a:bodyPr>
            <a:lstStyle/>
            <a:p>
              <a:pPr algn="ctr">
                <a:lnSpc>
                  <a:spcPct val="90000"/>
                </a:lnSpc>
                <a:spcBef>
                  <a:spcPts val="1000"/>
                </a:spcBef>
              </a:pPr>
              <a:r>
                <a:rPr lang="en-US" sz="1600" dirty="0">
                  <a:latin typeface="Amazon Ember" panose="020B0603020204020204" pitchFamily="34" charset="0"/>
                  <a:ea typeface="Amazon Ember" panose="020B0603020204020204" pitchFamily="34" charset="0"/>
                  <a:cs typeface="Amazon Ember" panose="020B0603020204020204" pitchFamily="34" charset="0"/>
                </a:rPr>
                <a:t>Resource policy </a:t>
              </a:r>
              <a:endParaRPr lang="en-US" sz="1600" dirty="0">
                <a:latin typeface="Amazon Ember Light" charset="0"/>
                <a:ea typeface="Amazon Ember Light" charset="0"/>
                <a:cs typeface="Amazon Ember Light" charset="0"/>
              </a:endParaRPr>
            </a:p>
          </p:txBody>
        </p:sp>
        <p:pic>
          <p:nvPicPr>
            <p:cNvPr id="44" name="Graphic 52">
              <a:extLst>
                <a:ext uri="{FF2B5EF4-FFF2-40B4-BE49-F238E27FC236}">
                  <a16:creationId xmlns:a16="http://schemas.microsoft.com/office/drawing/2014/main" id="{90D5A9DB-EC7C-6342-9486-0A731DEC214E}"/>
                </a:ext>
              </a:extLst>
            </p:cNvPr>
            <p:cNvPicPr>
              <a:picLocks noChangeAspect="1"/>
            </p:cNvPicPr>
            <p:nvPr/>
          </p:nvPicPr>
          <p:blipFill>
            <a:blip r:embed="rId6"/>
            <a:stretch>
              <a:fillRect/>
            </a:stretch>
          </p:blipFill>
          <p:spPr>
            <a:xfrm>
              <a:off x="8218178" y="3445590"/>
              <a:ext cx="687003" cy="687003"/>
            </a:xfrm>
            <a:prstGeom prst="rect">
              <a:avLst/>
            </a:prstGeom>
          </p:spPr>
        </p:pic>
        <p:cxnSp>
          <p:nvCxnSpPr>
            <p:cNvPr id="47" name="Straight Arrow Connector 46"/>
            <p:cNvCxnSpPr>
              <a:cxnSpLocks/>
              <a:endCxn id="29" idx="3"/>
            </p:cNvCxnSpPr>
            <p:nvPr/>
          </p:nvCxnSpPr>
          <p:spPr>
            <a:xfrm flipH="1">
              <a:off x="2188091" y="3230109"/>
              <a:ext cx="3049758" cy="0"/>
            </a:xfrm>
            <a:prstGeom prst="straightConnector1">
              <a:avLst/>
            </a:prstGeom>
            <a:ln w="44450">
              <a:solidFill>
                <a:schemeClr val="hlink"/>
              </a:solidFill>
              <a:headEnd type="none" w="med" len="sm"/>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2513259" y="2192377"/>
              <a:ext cx="2240254" cy="2466031"/>
              <a:chOff x="3621703" y="3664803"/>
              <a:chExt cx="2240254" cy="2466031"/>
            </a:xfrm>
          </p:grpSpPr>
          <p:sp>
            <p:nvSpPr>
              <p:cNvPr id="53" name="Rectangle 52"/>
              <p:cNvSpPr/>
              <p:nvPr/>
            </p:nvSpPr>
            <p:spPr>
              <a:xfrm>
                <a:off x="3833555" y="3664803"/>
                <a:ext cx="2028402" cy="2466031"/>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p>
            </p:txBody>
          </p:sp>
          <p:grpSp>
            <p:nvGrpSpPr>
              <p:cNvPr id="54" name="Group 53"/>
              <p:cNvGrpSpPr/>
              <p:nvPr/>
            </p:nvGrpSpPr>
            <p:grpSpPr>
              <a:xfrm>
                <a:off x="3621703" y="3771899"/>
                <a:ext cx="1603520" cy="1467601"/>
                <a:chOff x="3621703" y="3771899"/>
                <a:chExt cx="1603520" cy="1467601"/>
              </a:xfrm>
            </p:grpSpPr>
            <p:pic>
              <p:nvPicPr>
                <p:cNvPr id="55" name="Graphic 54">
                  <a:extLst>
                    <a:ext uri="{FF2B5EF4-FFF2-40B4-BE49-F238E27FC236}">
                      <a16:creationId xmlns:a16="http://schemas.microsoft.com/office/drawing/2014/main" id="{50E1591F-DA4C-934C-BDCB-2E69767A65B3}"/>
                    </a:ext>
                  </a:extLst>
                </p:cNvPr>
                <p:cNvPicPr>
                  <a:picLocks noChangeAspect="1"/>
                </p:cNvPicPr>
                <p:nvPr/>
              </p:nvPicPr>
              <p:blipFill rotWithShape="1">
                <a:blip r:embed="rId5"/>
                <a:srcRect l="-1" t="14888" r="-6325"/>
                <a:stretch/>
              </p:blipFill>
              <p:spPr>
                <a:xfrm>
                  <a:off x="3975321" y="3771899"/>
                  <a:ext cx="972236" cy="778265"/>
                </a:xfrm>
                <a:prstGeom prst="rect">
                  <a:avLst/>
                </a:prstGeom>
                <a:solidFill>
                  <a:schemeClr val="bg1"/>
                </a:solidFill>
              </p:spPr>
            </p:pic>
            <p:sp>
              <p:nvSpPr>
                <p:cNvPr id="58" name="Rectangle 57"/>
                <p:cNvSpPr/>
                <p:nvPr/>
              </p:nvSpPr>
              <p:spPr>
                <a:xfrm>
                  <a:off x="3621703" y="4408503"/>
                  <a:ext cx="1603520" cy="830997"/>
                </a:xfrm>
                <a:prstGeom prst="rect">
                  <a:avLst/>
                </a:prstGeom>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IAM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execution</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role </a:t>
                  </a:r>
                </a:p>
              </p:txBody>
            </p:sp>
          </p:grpSp>
        </p:grpSp>
        <p:sp>
          <p:nvSpPr>
            <p:cNvPr id="51" name="TextBox 50">
              <a:extLst>
                <a:ext uri="{FF2B5EF4-FFF2-40B4-BE49-F238E27FC236}">
                  <a16:creationId xmlns:a16="http://schemas.microsoft.com/office/drawing/2014/main" id="{94333F8B-90C8-204B-B3BB-4EEF62BAB813}"/>
                </a:ext>
              </a:extLst>
            </p:cNvPr>
            <p:cNvSpPr txBox="1"/>
            <p:nvPr/>
          </p:nvSpPr>
          <p:spPr>
            <a:xfrm>
              <a:off x="3566661" y="4112468"/>
              <a:ext cx="1378834" cy="535531"/>
            </a:xfrm>
            <a:prstGeom prst="rect">
              <a:avLst/>
            </a:prstGeom>
            <a:noFill/>
          </p:spPr>
          <p:txBody>
            <a:bodyPr wrap="square" rtlCol="0">
              <a:spAutoFit/>
            </a:bodyPr>
            <a:lstStyle/>
            <a:p>
              <a:pPr algn="ctr">
                <a:lnSpc>
                  <a:spcPct val="90000"/>
                </a:lnSpc>
                <a:spcBef>
                  <a:spcPts val="1000"/>
                </a:spcBef>
              </a:pPr>
              <a:r>
                <a:rPr lang="en-US" sz="1600" dirty="0">
                  <a:latin typeface="Amazon Ember" panose="020B0603020204020204" pitchFamily="34" charset="0"/>
                  <a:ea typeface="Amazon Ember" panose="020B0603020204020204" pitchFamily="34" charset="0"/>
                  <a:cs typeface="Amazon Ember" panose="020B0603020204020204" pitchFamily="34" charset="0"/>
                </a:rPr>
                <a:t>Resource policy </a:t>
              </a:r>
              <a:endParaRPr lang="en-US" sz="1600" dirty="0">
                <a:latin typeface="Amazon Ember Light" charset="0"/>
                <a:ea typeface="Amazon Ember Light" charset="0"/>
                <a:cs typeface="Amazon Ember Light" charset="0"/>
              </a:endParaRPr>
            </a:p>
          </p:txBody>
        </p:sp>
        <p:pic>
          <p:nvPicPr>
            <p:cNvPr id="52" name="Graphic 52">
              <a:extLst>
                <a:ext uri="{FF2B5EF4-FFF2-40B4-BE49-F238E27FC236}">
                  <a16:creationId xmlns:a16="http://schemas.microsoft.com/office/drawing/2014/main" id="{90D5A9DB-EC7C-6342-9486-0A731DEC214E}"/>
                </a:ext>
              </a:extLst>
            </p:cNvPr>
            <p:cNvPicPr>
              <a:picLocks noChangeAspect="1"/>
            </p:cNvPicPr>
            <p:nvPr/>
          </p:nvPicPr>
          <p:blipFill>
            <a:blip r:embed="rId6"/>
            <a:stretch>
              <a:fillRect/>
            </a:stretch>
          </p:blipFill>
          <p:spPr>
            <a:xfrm>
              <a:off x="3912577" y="3434589"/>
              <a:ext cx="687003" cy="687003"/>
            </a:xfrm>
            <a:prstGeom prst="rect">
              <a:avLst/>
            </a:prstGeom>
          </p:spPr>
        </p:pic>
        <p:pic>
          <p:nvPicPr>
            <p:cNvPr id="29" name="Picture 28">
              <a:extLst>
                <a:ext uri="{FF2B5EF4-FFF2-40B4-BE49-F238E27FC236}">
                  <a16:creationId xmlns:a16="http://schemas.microsoft.com/office/drawing/2014/main" id="{B8D9B832-4150-4086-B224-E8D3D888291B}"/>
                </a:ext>
              </a:extLst>
            </p:cNvPr>
            <p:cNvPicPr>
              <a:picLocks noChangeAspect="1"/>
            </p:cNvPicPr>
            <p:nvPr/>
          </p:nvPicPr>
          <p:blipFill rotWithShape="1">
            <a:blip r:embed="rId7">
              <a:extLst>
                <a:ext uri="{28A0092B-C50C-407E-A947-70E740481C1C}">
                  <a14:useLocalDpi xmlns:a14="http://schemas.microsoft.com/office/drawing/2010/main" val="0"/>
                </a:ext>
              </a:extLst>
            </a:blip>
            <a:srcRect t="18968" b="22876"/>
            <a:stretch/>
          </p:blipFill>
          <p:spPr>
            <a:xfrm>
              <a:off x="189922" y="2646175"/>
              <a:ext cx="1998169" cy="1167868"/>
            </a:xfrm>
            <a:prstGeom prst="rect">
              <a:avLst/>
            </a:prstGeom>
          </p:spPr>
        </p:pic>
        <p:sp>
          <p:nvSpPr>
            <p:cNvPr id="30" name="TextBox 29">
              <a:extLst>
                <a:ext uri="{FF2B5EF4-FFF2-40B4-BE49-F238E27FC236}">
                  <a16:creationId xmlns:a16="http://schemas.microsoft.com/office/drawing/2014/main" id="{AA41205B-F62A-4BB1-9A0C-52800D7D324F}"/>
                </a:ext>
              </a:extLst>
            </p:cNvPr>
            <p:cNvSpPr txBox="1"/>
            <p:nvPr/>
          </p:nvSpPr>
          <p:spPr>
            <a:xfrm>
              <a:off x="113533" y="3844870"/>
              <a:ext cx="190240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Event source</a:t>
              </a:r>
            </a:p>
          </p:txBody>
        </p:sp>
        <p:sp>
          <p:nvSpPr>
            <p:cNvPr id="31" name="TextBox 30">
              <a:extLst>
                <a:ext uri="{FF2B5EF4-FFF2-40B4-BE49-F238E27FC236}">
                  <a16:creationId xmlns:a16="http://schemas.microsoft.com/office/drawing/2014/main" id="{BFE02D38-C20B-4B2A-839C-31C30E73182A}"/>
                </a:ext>
              </a:extLst>
            </p:cNvPr>
            <p:cNvSpPr txBox="1"/>
            <p:nvPr/>
          </p:nvSpPr>
          <p:spPr>
            <a:xfrm>
              <a:off x="9790726" y="3844870"/>
              <a:ext cx="1927828" cy="461665"/>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Service</a:t>
              </a:r>
            </a:p>
          </p:txBody>
        </p:sp>
        <p:pic>
          <p:nvPicPr>
            <p:cNvPr id="32" name="Graphic 23">
              <a:extLst>
                <a:ext uri="{FF2B5EF4-FFF2-40B4-BE49-F238E27FC236}">
                  <a16:creationId xmlns:a16="http://schemas.microsoft.com/office/drawing/2014/main" id="{DBF6FCD1-FBF7-4883-8A3D-1BE4FD51A7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15818" y="2691287"/>
              <a:ext cx="1077645" cy="107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52371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a:t>
            </a:r>
          </a:p>
        </p:txBody>
      </p:sp>
      <p:sp>
        <p:nvSpPr>
          <p:cNvPr id="5" name="Text Placeholder 4"/>
          <p:cNvSpPr>
            <a:spLocks noGrp="1"/>
          </p:cNvSpPr>
          <p:nvPr>
            <p:ph type="subTitle" idx="1"/>
          </p:nvPr>
        </p:nvSpPr>
        <p:spPr/>
        <p:txBody>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577052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22</a:t>
            </a:fld>
            <a:endParaRPr lang="en-US" dirty="0"/>
          </a:p>
        </p:txBody>
      </p:sp>
      <p:sp>
        <p:nvSpPr>
          <p:cNvPr id="2" name="Title 1"/>
          <p:cNvSpPr>
            <a:spLocks noGrp="1"/>
          </p:cNvSpPr>
          <p:nvPr>
            <p:ph type="title"/>
          </p:nvPr>
        </p:nvSpPr>
        <p:spPr/>
        <p:txBody>
          <a:bodyPr/>
          <a:lstStyle/>
          <a:p>
            <a:r>
              <a:rPr lang="en-US" dirty="0"/>
              <a:t>Developing options</a:t>
            </a:r>
          </a:p>
        </p:txBody>
      </p:sp>
      <p:sp>
        <p:nvSpPr>
          <p:cNvPr id="32" name="Rectangle 31"/>
          <p:cNvSpPr/>
          <p:nvPr/>
        </p:nvSpPr>
        <p:spPr>
          <a:xfrm>
            <a:off x="243484" y="2106968"/>
            <a:ext cx="1351652" cy="646331"/>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rPr>
              <a:t>Accessible </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from</a:t>
            </a:r>
          </a:p>
        </p:txBody>
      </p:sp>
      <p:sp>
        <p:nvSpPr>
          <p:cNvPr id="18" name="Left Brace 17">
            <a:extLst>
              <a:ext uri="{FF2B5EF4-FFF2-40B4-BE49-F238E27FC236}">
                <a16:creationId xmlns:a16="http://schemas.microsoft.com/office/drawing/2014/main" id="{324AE98A-2AC3-49A2-AB59-578BA96B7697}"/>
              </a:ext>
              <a:ext uri="{C183D7F6-B498-43B3-948B-1728B52AA6E4}">
                <adec:decorative xmlns:adec="http://schemas.microsoft.com/office/drawing/2017/decorative" val="1"/>
              </a:ext>
            </a:extLst>
          </p:cNvPr>
          <p:cNvSpPr/>
          <p:nvPr/>
        </p:nvSpPr>
        <p:spPr>
          <a:xfrm>
            <a:off x="1763055" y="1572198"/>
            <a:ext cx="294097" cy="2039682"/>
          </a:xfrm>
          <a:prstGeom prst="leftBrace">
            <a:avLst>
              <a:gd name="adj1" fmla="val 0"/>
              <a:gd name="adj2" fmla="val 50000"/>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Rectangle 23"/>
          <p:cNvSpPr/>
          <p:nvPr/>
        </p:nvSpPr>
        <p:spPr>
          <a:xfrm>
            <a:off x="2452764" y="3195494"/>
            <a:ext cx="2183611" cy="600164"/>
          </a:xfrm>
          <a:prstGeom prst="rect">
            <a:avLst/>
          </a:prstGeom>
        </p:spPr>
        <p:txBody>
          <a:bodyPr wrap="none" tIns="0">
            <a:spAutoFit/>
          </a:bodyPr>
          <a:lstStyle/>
          <a:p>
            <a:pPr algn="ctr"/>
            <a:r>
              <a:rPr lang="en-US" dirty="0">
                <a:ea typeface="Amazon Ember Light" panose="020B0403020204020204" pitchFamily="34" charset="0"/>
                <a:cs typeface="Amazon Ember Light" panose="020B0403020204020204" pitchFamily="34" charset="0"/>
              </a:rPr>
              <a:t>AWS Management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Console</a:t>
            </a:r>
          </a:p>
        </p:txBody>
      </p:sp>
      <p:sp>
        <p:nvSpPr>
          <p:cNvPr id="25" name="Rectangle 24"/>
          <p:cNvSpPr/>
          <p:nvPr/>
        </p:nvSpPr>
        <p:spPr>
          <a:xfrm>
            <a:off x="5267885" y="3195494"/>
            <a:ext cx="2224076" cy="553998"/>
          </a:xfrm>
          <a:prstGeom prst="rect">
            <a:avLst/>
          </a:prstGeom>
        </p:spPr>
        <p:txBody>
          <a:bodyPr wrap="none" lIns="0" tIns="0" rIns="0" bIns="0">
            <a:noAutofit/>
          </a:bodyPr>
          <a:lstStyle/>
          <a:p>
            <a:pPr algn="ctr"/>
            <a:r>
              <a:rPr lang="en-US" dirty="0"/>
              <a:t>AWS Command</a:t>
            </a:r>
            <a:br>
              <a:rPr lang="en-US" dirty="0"/>
            </a:br>
            <a:r>
              <a:rPr lang="en-US" dirty="0"/>
              <a:t>Line Interface (AWS CLI)</a:t>
            </a:r>
            <a:endParaRPr lang="en-US" dirty="0">
              <a:ea typeface="Amazon Ember Light" panose="020B0403020204020204" pitchFamily="34" charset="0"/>
              <a:cs typeface="Amazon Ember Light" panose="020B0403020204020204" pitchFamily="34" charset="0"/>
            </a:endParaRPr>
          </a:p>
        </p:txBody>
      </p:sp>
      <p:sp>
        <p:nvSpPr>
          <p:cNvPr id="26" name="Rectangle 25"/>
          <p:cNvSpPr/>
          <p:nvPr/>
        </p:nvSpPr>
        <p:spPr>
          <a:xfrm>
            <a:off x="7805191" y="3211263"/>
            <a:ext cx="2781531" cy="600164"/>
          </a:xfrm>
          <a:prstGeom prst="rect">
            <a:avLst/>
          </a:prstGeom>
        </p:spPr>
        <p:txBody>
          <a:bodyPr wrap="none" tIns="0">
            <a:spAutoFit/>
          </a:bodyPr>
          <a:lstStyle/>
          <a:p>
            <a:pPr algn="ctr"/>
            <a:r>
              <a:rPr lang="en-US" dirty="0">
                <a:ea typeface="Amazon Ember Light" panose="020B0403020204020204" pitchFamily="34" charset="0"/>
                <a:cs typeface="Amazon Ember Light" panose="020B0403020204020204" pitchFamily="34" charset="0"/>
              </a:rPr>
              <a:t>AWS Software</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Development Kits (SDKs)</a:t>
            </a:r>
          </a:p>
        </p:txBody>
      </p:sp>
      <p:sp>
        <p:nvSpPr>
          <p:cNvPr id="34" name="Rectangle 33"/>
          <p:cNvSpPr/>
          <p:nvPr/>
        </p:nvSpPr>
        <p:spPr>
          <a:xfrm>
            <a:off x="121223" y="4675858"/>
            <a:ext cx="1593706" cy="646331"/>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rPr>
              <a:t>Development</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Tools</a:t>
            </a:r>
          </a:p>
        </p:txBody>
      </p:sp>
      <p:sp>
        <p:nvSpPr>
          <p:cNvPr id="17" name="Left Brace 16">
            <a:extLst>
              <a:ext uri="{FF2B5EF4-FFF2-40B4-BE49-F238E27FC236}">
                <a16:creationId xmlns:a16="http://schemas.microsoft.com/office/drawing/2014/main" id="{7F03F7EB-B3BD-4A66-A9F1-BD534373C92C}"/>
              </a:ext>
              <a:ext uri="{C183D7F6-B498-43B3-948B-1728B52AA6E4}">
                <adec:decorative xmlns:adec="http://schemas.microsoft.com/office/drawing/2017/decorative" val="1"/>
              </a:ext>
            </a:extLst>
          </p:cNvPr>
          <p:cNvSpPr/>
          <p:nvPr/>
        </p:nvSpPr>
        <p:spPr>
          <a:xfrm>
            <a:off x="1763055" y="4141088"/>
            <a:ext cx="294097" cy="2039682"/>
          </a:xfrm>
          <a:prstGeom prst="leftBrace">
            <a:avLst>
              <a:gd name="adj1" fmla="val 0"/>
              <a:gd name="adj2" fmla="val 50000"/>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Content Placeholder 2"/>
          <p:cNvSpPr txBox="1">
            <a:spLocks/>
          </p:cNvSpPr>
          <p:nvPr/>
        </p:nvSpPr>
        <p:spPr bwMode="auto">
          <a:xfrm>
            <a:off x="4750286" y="4483338"/>
            <a:ext cx="6582001" cy="135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bg1"/>
                </a:solidFill>
                <a:latin typeface="Amazon Ember" pitchFamily="2" charset="0"/>
                <a:cs typeface="Amazon Ember" pitchFamily="2" charset="0"/>
              </a:defRPr>
            </a:lvl1pPr>
            <a:lvl2pPr marL="742950" indent="-285750">
              <a:spcBef>
                <a:spcPct val="20000"/>
              </a:spcBef>
              <a:buFont typeface="Arial" panose="020B0604020202020204" pitchFamily="34" charset="0"/>
              <a:buChar char="•"/>
              <a:defRPr sz="2000">
                <a:solidFill>
                  <a:schemeClr val="bg1"/>
                </a:solidFill>
                <a:latin typeface="Amazon Ember" pitchFamily="2" charset="0"/>
                <a:cs typeface="Amazon Ember" pitchFamily="2" charset="0"/>
              </a:defRPr>
            </a:lvl2pPr>
            <a:lvl3pPr marL="1143000" indent="-228600">
              <a:spcBef>
                <a:spcPct val="20000"/>
              </a:spcBef>
              <a:buFont typeface="Arial" panose="020B0604020202020204" pitchFamily="34" charset="0"/>
              <a:buChar char="•"/>
              <a:defRPr>
                <a:solidFill>
                  <a:schemeClr val="bg1"/>
                </a:solidFill>
                <a:latin typeface="Amazon Ember" pitchFamily="2" charset="0"/>
                <a:cs typeface="Amazon Ember" pitchFamily="2" charset="0"/>
              </a:defRPr>
            </a:lvl3pPr>
            <a:lvl4pPr marL="16002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4pPr>
            <a:lvl5pPr marL="20574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9pPr>
          </a:lstStyle>
          <a:p>
            <a:pPr marL="234950" indent="-234950" eaLnBrk="1" hangingPunct="1">
              <a:buFont typeface="Arial" panose="020B0604020202020204" pitchFamily="34" charset="0"/>
              <a:buChar char="•"/>
            </a:pPr>
            <a:r>
              <a:rPr lang="en-US" altLang="en-US" sz="1800" dirty="0">
                <a:solidFill>
                  <a:schemeClr val="tx1"/>
                </a:solidFill>
                <a:latin typeface="+mn-lt"/>
                <a:ea typeface="Amazon Ember Light" panose="020B0403020204020204" pitchFamily="34" charset="0"/>
                <a:cs typeface="Amazon Ember Light" panose="020B0403020204020204" pitchFamily="34" charset="0"/>
              </a:rPr>
              <a:t>AWS Cloud9</a:t>
            </a:r>
          </a:p>
          <a:p>
            <a:pPr marL="234950" indent="-234950" eaLnBrk="1" hangingPunct="1">
              <a:buFont typeface="Arial" panose="020B0604020202020204" pitchFamily="34" charset="0"/>
              <a:buChar char="•"/>
            </a:pPr>
            <a:r>
              <a:rPr lang="en-US" altLang="en-US" sz="1800" dirty="0">
                <a:solidFill>
                  <a:schemeClr val="tx1"/>
                </a:solidFill>
                <a:latin typeface="+mn-lt"/>
                <a:ea typeface="Amazon Ember Light" panose="020B0403020204020204" pitchFamily="34" charset="0"/>
                <a:cs typeface="Amazon Ember Light" panose="020B0403020204020204" pitchFamily="34" charset="0"/>
              </a:rPr>
              <a:t>WYSIWYG editor, or upload packaged .zip file</a:t>
            </a:r>
          </a:p>
          <a:p>
            <a:pPr marL="234950" indent="-234950" eaLnBrk="1" hangingPunct="1">
              <a:buFont typeface="Arial" panose="020B0604020202020204" pitchFamily="34" charset="0"/>
              <a:buChar char="•"/>
            </a:pPr>
            <a:r>
              <a:rPr lang="en-US" altLang="en-US" sz="1800" dirty="0">
                <a:solidFill>
                  <a:schemeClr val="tx1"/>
                </a:solidFill>
                <a:latin typeface="+mn-lt"/>
                <a:ea typeface="Amazon Ember Light" panose="020B0403020204020204" pitchFamily="34" charset="0"/>
                <a:cs typeface="Amazon Ember Light" panose="020B0403020204020204" pitchFamily="34" charset="0"/>
              </a:rPr>
              <a:t>Third-party plugins (Eclipse, PyCharm, Visual Studio)</a:t>
            </a:r>
          </a:p>
        </p:txBody>
      </p:sp>
      <p:grpSp>
        <p:nvGrpSpPr>
          <p:cNvPr id="3" name="justGraphic">
            <a:extLst>
              <a:ext uri="{FF2B5EF4-FFF2-40B4-BE49-F238E27FC236}">
                <a16:creationId xmlns:a16="http://schemas.microsoft.com/office/drawing/2014/main" id="{638FD407-1418-406D-93AC-325D92949B02}"/>
              </a:ext>
              <a:ext uri="{C183D7F6-B498-43B3-948B-1728B52AA6E4}">
                <adec:decorative xmlns:adec="http://schemas.microsoft.com/office/drawing/2017/decorative" val="1"/>
              </a:ext>
            </a:extLst>
          </p:cNvPr>
          <p:cNvGrpSpPr/>
          <p:nvPr/>
        </p:nvGrpSpPr>
        <p:grpSpPr>
          <a:xfrm>
            <a:off x="2658254" y="1528005"/>
            <a:ext cx="7388006" cy="4406523"/>
            <a:chOff x="2658254" y="1528005"/>
            <a:chExt cx="7388006" cy="440652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254" y="1528005"/>
              <a:ext cx="1772630" cy="1871929"/>
            </a:xfrm>
            <a:prstGeom prst="rect">
              <a:avLst/>
            </a:prstGeom>
            <a:ln>
              <a:noFill/>
            </a:ln>
            <a:effectLst/>
          </p:spPr>
        </p:pic>
        <p:pic>
          <p:nvPicPr>
            <p:cNvPr id="7" name="Picture 2" descr="http://docs.aws.amazon.com/storagegateway/latest/userguide/images/ResetDHC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620" y="1886641"/>
              <a:ext cx="1700606" cy="115465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8" name="Picture 4" descr="https://media.amazonwebservices.com/blog/aws_php_sdk_doc_brow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5653" y="1840312"/>
              <a:ext cx="1700607" cy="124731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8254" y="4200317"/>
              <a:ext cx="1737012" cy="173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57858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5F3D4EC-55DA-4134-868F-1C4877FD832B}"/>
              </a:ext>
            </a:extLst>
          </p:cNvPr>
          <p:cNvSpPr>
            <a:spLocks noGrp="1"/>
          </p:cNvSpPr>
          <p:nvPr>
            <p:ph type="sldNum" sz="quarter" idx="20"/>
          </p:nvPr>
        </p:nvSpPr>
        <p:spPr/>
        <p:txBody>
          <a:bodyPr/>
          <a:lstStyle/>
          <a:p>
            <a:fld id="{B6A95138-A96E-2F42-A959-2EFD44FE4AB7}" type="slidenum">
              <a:rPr lang="en-US" smtClean="0"/>
              <a:pPr/>
              <a:t>23</a:t>
            </a:fld>
            <a:endParaRPr lang="en-US" dirty="0"/>
          </a:p>
        </p:txBody>
      </p:sp>
      <p:sp>
        <p:nvSpPr>
          <p:cNvPr id="35842" name="Title 1"/>
          <p:cNvSpPr>
            <a:spLocks noGrp="1" noChangeArrowheads="1"/>
          </p:cNvSpPr>
          <p:nvPr>
            <p:ph type="title"/>
          </p:nvPr>
        </p:nvSpPr>
        <p:spPr/>
        <p:txBody>
          <a:bodyPr/>
          <a:lstStyle/>
          <a:p>
            <a:r>
              <a:rPr lang="en-US" altLang="en-US"/>
              <a:t>Planning a Lambda function</a:t>
            </a:r>
            <a:endParaRPr lang="en-US" altLang="en-US" dirty="0"/>
          </a:p>
        </p:txBody>
      </p:sp>
      <p:pic>
        <p:nvPicPr>
          <p:cNvPr id="16" name="Picture 3">
            <a:extLst>
              <a:ext uri="{FF2B5EF4-FFF2-40B4-BE49-F238E27FC236}">
                <a16:creationId xmlns:a16="http://schemas.microsoft.com/office/drawing/2014/main" id="{1A01017F-B9DF-4B2A-BE8B-664499F5730A}"/>
              </a:ext>
              <a:ext uri="{C183D7F6-B498-43B3-948B-1728B52AA6E4}">
                <adec:decorative xmlns:adec="http://schemas.microsoft.com/office/drawing/2017/decorative" val="1"/>
              </a:ext>
            </a:extLst>
          </p:cNvPr>
          <p:cNvPicPr>
            <a:picLocks noGrp="1" noChangeAspect="1" noChangeArrowheads="1"/>
          </p:cNvPicPr>
          <p:nvPr>
            <p:ph idx="7"/>
          </p:nvPr>
        </p:nvPicPr>
        <p:blipFill>
          <a:blip r:embed="rId4">
            <a:extLst>
              <a:ext uri="{28A0092B-C50C-407E-A947-70E740481C1C}">
                <a14:useLocalDpi xmlns:a14="http://schemas.microsoft.com/office/drawing/2010/main" val="0"/>
              </a:ext>
            </a:extLst>
          </a:blip>
          <a:srcRect/>
          <a:stretch>
            <a:fillRect/>
          </a:stretch>
        </p:blipFill>
        <p:spPr/>
      </p:pic>
      <p:sp>
        <p:nvSpPr>
          <p:cNvPr id="2" name="Subtitle 1">
            <a:extLst>
              <a:ext uri="{FF2B5EF4-FFF2-40B4-BE49-F238E27FC236}">
                <a16:creationId xmlns:a16="http://schemas.microsoft.com/office/drawing/2014/main" id="{FCFC79CB-A1CF-4F25-AD67-B520B4454886}"/>
              </a:ext>
            </a:extLst>
          </p:cNvPr>
          <p:cNvSpPr>
            <a:spLocks noGrp="1"/>
          </p:cNvSpPr>
          <p:nvPr>
            <p:ph type="subTitle" idx="4"/>
          </p:nvPr>
        </p:nvSpPr>
        <p:spPr/>
        <p:txBody>
          <a:bodyPr/>
          <a:lstStyle/>
          <a:p>
            <a:r>
              <a:rPr lang="en-US"/>
              <a:t>Programming model</a:t>
            </a:r>
            <a:endParaRPr lang="en-US" dirty="0"/>
          </a:p>
        </p:txBody>
      </p:sp>
      <p:sp>
        <p:nvSpPr>
          <p:cNvPr id="6" name="Text Placeholder 5"/>
          <p:cNvSpPr>
            <a:spLocks noGrp="1"/>
          </p:cNvSpPr>
          <p:nvPr>
            <p:ph type="body" idx="1"/>
          </p:nvPr>
        </p:nvSpPr>
        <p:spPr/>
        <p:txBody>
          <a:bodyPr/>
          <a:lstStyle/>
          <a:p>
            <a:r>
              <a:rPr lang="en-US"/>
              <a:t>Use processes, threads, /tmp, sockets</a:t>
            </a:r>
          </a:p>
          <a:p>
            <a:r>
              <a:rPr lang="en-US"/>
              <a:t>AWS SDKs</a:t>
            </a:r>
            <a:endParaRPr lang="en-US" dirty="0"/>
          </a:p>
        </p:txBody>
      </p:sp>
      <p:pic>
        <p:nvPicPr>
          <p:cNvPr id="17" name="Picture 5">
            <a:extLst>
              <a:ext uri="{FF2B5EF4-FFF2-40B4-BE49-F238E27FC236}">
                <a16:creationId xmlns:a16="http://schemas.microsoft.com/office/drawing/2014/main" id="{2B67335D-AB2E-48FE-9B38-A546783D3E83}"/>
              </a:ext>
              <a:ext uri="{C183D7F6-B498-43B3-948B-1728B52AA6E4}">
                <adec:decorative xmlns:adec="http://schemas.microsoft.com/office/drawing/2017/decorative" val="1"/>
              </a:ext>
            </a:extLst>
          </p:cNvPr>
          <p:cNvPicPr>
            <a:picLocks noGrp="1" noChangeAspect="1" noChangeArrowheads="1"/>
          </p:cNvPicPr>
          <p:nvPr>
            <p:ph idx="8"/>
          </p:nvPr>
        </p:nvPicPr>
        <p:blipFill>
          <a:blip r:embed="rId5">
            <a:extLst>
              <a:ext uri="{28A0092B-C50C-407E-A947-70E740481C1C}">
                <a14:useLocalDpi xmlns:a14="http://schemas.microsoft.com/office/drawing/2010/main" val="0"/>
              </a:ext>
            </a:extLst>
          </a:blip>
          <a:srcRect/>
          <a:stretch>
            <a:fillRect/>
          </a:stretch>
        </p:blipFill>
        <p:spPr/>
      </p:pic>
      <p:sp>
        <p:nvSpPr>
          <p:cNvPr id="10" name="Subtitle 9">
            <a:extLst>
              <a:ext uri="{FF2B5EF4-FFF2-40B4-BE49-F238E27FC236}">
                <a16:creationId xmlns:a16="http://schemas.microsoft.com/office/drawing/2014/main" id="{0A52F9E6-3E6F-4BE2-B5B5-2F6853D71C94}"/>
              </a:ext>
            </a:extLst>
          </p:cNvPr>
          <p:cNvSpPr>
            <a:spLocks noGrp="1"/>
          </p:cNvSpPr>
          <p:nvPr>
            <p:ph type="subTitle" idx="5"/>
          </p:nvPr>
        </p:nvSpPr>
        <p:spPr/>
        <p:txBody>
          <a:bodyPr/>
          <a:lstStyle/>
          <a:p>
            <a:r>
              <a:rPr lang="en-US"/>
              <a:t>Stateless</a:t>
            </a:r>
            <a:endParaRPr lang="en-US" dirty="0"/>
          </a:p>
        </p:txBody>
      </p:sp>
      <p:sp>
        <p:nvSpPr>
          <p:cNvPr id="7" name="Text Placeholder 6"/>
          <p:cNvSpPr>
            <a:spLocks noGrp="1"/>
          </p:cNvSpPr>
          <p:nvPr>
            <p:ph type="body" idx="2"/>
          </p:nvPr>
        </p:nvSpPr>
        <p:spPr/>
        <p:txBody>
          <a:bodyPr/>
          <a:lstStyle/>
          <a:p>
            <a:r>
              <a:rPr lang="en-US" dirty="0"/>
              <a:t>Persist data using external storage</a:t>
            </a:r>
          </a:p>
          <a:p>
            <a:r>
              <a:rPr lang="en-US"/>
              <a:t>No affinity or access to underlying infrastructure</a:t>
            </a:r>
          </a:p>
        </p:txBody>
      </p:sp>
      <p:pic>
        <p:nvPicPr>
          <p:cNvPr id="18" name="Picture 4">
            <a:extLst>
              <a:ext uri="{FF2B5EF4-FFF2-40B4-BE49-F238E27FC236}">
                <a16:creationId xmlns:a16="http://schemas.microsoft.com/office/drawing/2014/main" id="{8F4607EF-CA95-4F9C-BBE0-3C1554D9CB7D}"/>
              </a:ext>
              <a:ext uri="{C183D7F6-B498-43B3-948B-1728B52AA6E4}">
                <adec:decorative xmlns:adec="http://schemas.microsoft.com/office/drawing/2017/decorative" val="1"/>
              </a:ext>
            </a:extLst>
          </p:cNvPr>
          <p:cNvPicPr>
            <a:picLocks noGrp="1" noChangeAspect="1" noChangeArrowheads="1"/>
          </p:cNvPicPr>
          <p:nvPr>
            <p:ph idx="9"/>
          </p:nvPr>
        </p:nvPicPr>
        <p:blipFill>
          <a:blip r:embed="rId6">
            <a:extLst>
              <a:ext uri="{28A0092B-C50C-407E-A947-70E740481C1C}">
                <a14:useLocalDpi xmlns:a14="http://schemas.microsoft.com/office/drawing/2010/main" val="0"/>
              </a:ext>
            </a:extLst>
          </a:blip>
          <a:srcRect/>
          <a:stretch>
            <a:fillRect/>
          </a:stretch>
        </p:blipFill>
        <p:spPr/>
      </p:pic>
      <p:sp>
        <p:nvSpPr>
          <p:cNvPr id="11" name="Subtitle 10">
            <a:extLst>
              <a:ext uri="{FF2B5EF4-FFF2-40B4-BE49-F238E27FC236}">
                <a16:creationId xmlns:a16="http://schemas.microsoft.com/office/drawing/2014/main" id="{DDB9619A-F6E0-4440-B5E2-93F5E78659B2}"/>
              </a:ext>
            </a:extLst>
          </p:cNvPr>
          <p:cNvSpPr>
            <a:spLocks noGrp="1"/>
          </p:cNvSpPr>
          <p:nvPr>
            <p:ph type="subTitle" idx="6"/>
          </p:nvPr>
        </p:nvSpPr>
        <p:spPr/>
        <p:txBody>
          <a:bodyPr/>
          <a:lstStyle/>
          <a:p>
            <a:r>
              <a:rPr lang="en-US"/>
              <a:t>Monitoring and logging</a:t>
            </a:r>
            <a:endParaRPr lang="en-US" dirty="0"/>
          </a:p>
        </p:txBody>
      </p:sp>
      <p:sp>
        <p:nvSpPr>
          <p:cNvPr id="8" name="Text Placeholder 7"/>
          <p:cNvSpPr>
            <a:spLocks noGrp="1"/>
          </p:cNvSpPr>
          <p:nvPr>
            <p:ph type="body" idx="3"/>
          </p:nvPr>
        </p:nvSpPr>
        <p:spPr/>
        <p:txBody>
          <a:bodyPr/>
          <a:lstStyle/>
          <a:p>
            <a:r>
              <a:rPr lang="en-US" dirty="0"/>
              <a:t>Metrics for requests, errors, and throttles</a:t>
            </a:r>
          </a:p>
          <a:p>
            <a:r>
              <a:rPr lang="en-US" dirty="0"/>
              <a:t>Built-in logs to Amazon CloudWatch Logs</a:t>
            </a:r>
          </a:p>
          <a:p>
            <a:r>
              <a:rPr lang="en-US" dirty="0"/>
              <a:t>AWS X-Ray integration</a:t>
            </a:r>
          </a:p>
          <a:p>
            <a:pPr marL="0" indent="0">
              <a:buNone/>
            </a:pPr>
            <a:endParaRPr lang="en-US" dirty="0"/>
          </a:p>
        </p:txBody>
      </p:sp>
    </p:spTree>
    <p:custDataLst>
      <p:tags r:id="rId1"/>
    </p:custDataLst>
    <p:extLst>
      <p:ext uri="{BB962C8B-B14F-4D97-AF65-F5344CB8AC3E}">
        <p14:creationId xmlns:p14="http://schemas.microsoft.com/office/powerpoint/2010/main" val="1519654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24</a:t>
            </a:fld>
            <a:endParaRPr lang="en-US" dirty="0"/>
          </a:p>
        </p:txBody>
      </p:sp>
      <p:sp>
        <p:nvSpPr>
          <p:cNvPr id="5" name="Title 4"/>
          <p:cNvSpPr>
            <a:spLocks noGrp="1"/>
          </p:cNvSpPr>
          <p:nvPr>
            <p:ph type="title"/>
          </p:nvPr>
        </p:nvSpPr>
        <p:spPr/>
        <p:txBody>
          <a:bodyPr/>
          <a:lstStyle/>
          <a:p>
            <a:r>
              <a:rPr lang="en-US"/>
              <a:t>Lambda function: Handler</a:t>
            </a:r>
            <a:endParaRPr lang="en-US" dirty="0"/>
          </a:p>
        </p:txBody>
      </p:sp>
      <p:sp>
        <p:nvSpPr>
          <p:cNvPr id="2" name="Rectangle 1">
            <a:extLst>
              <a:ext uri="{FF2B5EF4-FFF2-40B4-BE49-F238E27FC236}">
                <a16:creationId xmlns:a16="http://schemas.microsoft.com/office/drawing/2014/main" id="{75CACBC4-1C4E-4EC3-AF1D-5FC3D52D4862}"/>
              </a:ext>
            </a:extLst>
          </p:cNvPr>
          <p:cNvSpPr/>
          <p:nvPr/>
        </p:nvSpPr>
        <p:spPr>
          <a:xfrm>
            <a:off x="1056646" y="2807746"/>
            <a:ext cx="4356847" cy="2248348"/>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422400">
              <a:lnSpc>
                <a:spcPct val="90000"/>
              </a:lnSpc>
              <a:spcBef>
                <a:spcPct val="0"/>
              </a:spcBef>
              <a:spcAft>
                <a:spcPct val="35000"/>
              </a:spcAft>
            </a:pPr>
            <a:r>
              <a:rPr lang="en-US" sz="2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Handler function</a:t>
            </a:r>
            <a:br>
              <a:rPr lang="en-US" sz="2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br>
              <a:rPr lang="en-US" dirty="0">
                <a:solidFill>
                  <a:schemeClr val="tx1"/>
                </a:solidFill>
              </a:rPr>
            </a:br>
            <a:r>
              <a:rPr lang="en-US" dirty="0">
                <a:solidFill>
                  <a:schemeClr val="tx1"/>
                </a:solidFill>
              </a:rPr>
              <a:t>Code to be run upon invocation</a:t>
            </a:r>
          </a:p>
        </p:txBody>
      </p:sp>
      <p:grpSp>
        <p:nvGrpSpPr>
          <p:cNvPr id="3" name="arguments" descr="The Handler function receives two arguments.">
            <a:extLst>
              <a:ext uri="{FF2B5EF4-FFF2-40B4-BE49-F238E27FC236}">
                <a16:creationId xmlns:a16="http://schemas.microsoft.com/office/drawing/2014/main" id="{F7068C15-F590-4DB5-A909-873EB463E9F3}"/>
              </a:ext>
            </a:extLst>
          </p:cNvPr>
          <p:cNvGrpSpPr/>
          <p:nvPr/>
        </p:nvGrpSpPr>
        <p:grpSpPr>
          <a:xfrm>
            <a:off x="5413494" y="2666082"/>
            <a:ext cx="1682750" cy="2599984"/>
            <a:chOff x="5413494" y="2666082"/>
            <a:chExt cx="1682750" cy="2599984"/>
          </a:xfrm>
        </p:grpSpPr>
        <p:cxnSp>
          <p:nvCxnSpPr>
            <p:cNvPr id="13" name="arrow1" descr="Receives two arguments: ">
              <a:extLst>
                <a:ext uri="{FF2B5EF4-FFF2-40B4-BE49-F238E27FC236}">
                  <a16:creationId xmlns:a16="http://schemas.microsoft.com/office/drawing/2014/main" id="{3C9C32C3-93B8-4924-96C0-62B1028DC755}"/>
                </a:ext>
              </a:extLst>
            </p:cNvPr>
            <p:cNvCxnSpPr/>
            <p:nvPr/>
          </p:nvCxnSpPr>
          <p:spPr>
            <a:xfrm rot="10800000" flipV="1">
              <a:off x="5413494" y="2666082"/>
              <a:ext cx="1682750" cy="1106660"/>
            </a:xfrm>
            <a:prstGeom prst="bentConnector3">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4" name="Connector: Elbow 13" descr="and, ">
              <a:extLst>
                <a:ext uri="{FF2B5EF4-FFF2-40B4-BE49-F238E27FC236}">
                  <a16:creationId xmlns:a16="http://schemas.microsoft.com/office/drawing/2014/main" id="{98983D86-0775-488D-B115-D4F0A916BB17}"/>
                </a:ext>
              </a:extLst>
            </p:cNvPr>
            <p:cNvCxnSpPr>
              <a:cxnSpLocks/>
            </p:cNvCxnSpPr>
            <p:nvPr/>
          </p:nvCxnSpPr>
          <p:spPr>
            <a:xfrm rot="10800000">
              <a:off x="5413494" y="4088259"/>
              <a:ext cx="1682750" cy="1177807"/>
            </a:xfrm>
            <a:prstGeom prst="bentConnector3">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100E672-A7D7-4890-9681-F96C1CEE50DC}"/>
              </a:ext>
            </a:extLst>
          </p:cNvPr>
          <p:cNvSpPr/>
          <p:nvPr/>
        </p:nvSpPr>
        <p:spPr>
          <a:xfrm>
            <a:off x="7096242" y="1522905"/>
            <a:ext cx="4356847" cy="2248348"/>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90000"/>
              </a:lnSpc>
              <a:spcBef>
                <a:spcPct val="0"/>
              </a:spcBef>
              <a:spcAft>
                <a:spcPct val="35000"/>
              </a:spcAft>
            </a:pPr>
            <a:r>
              <a:rPr lang="en-US" sz="2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Event object</a:t>
            </a:r>
            <a:br>
              <a:rPr lang="en-US" sz="2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br>
              <a:rPr lang="en-US" dirty="0">
                <a:solidFill>
                  <a:schemeClr val="tx1"/>
                </a:solidFill>
              </a:rPr>
            </a:br>
            <a:r>
              <a:rPr lang="en-US" dirty="0">
                <a:solidFill>
                  <a:schemeClr val="tx1"/>
                </a:solidFill>
              </a:rPr>
              <a:t>Data sent during invocation</a:t>
            </a:r>
          </a:p>
        </p:txBody>
      </p:sp>
      <p:sp>
        <p:nvSpPr>
          <p:cNvPr id="12" name="Rectangle 11">
            <a:extLst>
              <a:ext uri="{FF2B5EF4-FFF2-40B4-BE49-F238E27FC236}">
                <a16:creationId xmlns:a16="http://schemas.microsoft.com/office/drawing/2014/main" id="{63CE9CD2-FB88-4F1D-B992-5C998CB9B805}"/>
              </a:ext>
            </a:extLst>
          </p:cNvPr>
          <p:cNvSpPr/>
          <p:nvPr/>
        </p:nvSpPr>
        <p:spPr>
          <a:xfrm>
            <a:off x="7096241" y="4141893"/>
            <a:ext cx="4356847" cy="2248348"/>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066800">
              <a:lnSpc>
                <a:spcPct val="90000"/>
              </a:lnSpc>
              <a:spcBef>
                <a:spcPct val="0"/>
              </a:spcBef>
              <a:spcAft>
                <a:spcPct val="35000"/>
              </a:spcAft>
            </a:pPr>
            <a:r>
              <a:rPr lang="en-US" sz="2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Context object</a:t>
            </a:r>
            <a:br>
              <a:rPr lang="en-US" sz="2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b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rPr>
              <a:t>Provides information about the current runtime environment</a:t>
            </a:r>
          </a:p>
        </p:txBody>
      </p:sp>
    </p:spTree>
    <p:custDataLst>
      <p:tags r:id="rId1"/>
    </p:custDataLst>
    <p:extLst>
      <p:ext uri="{BB962C8B-B14F-4D97-AF65-F5344CB8AC3E}">
        <p14:creationId xmlns:p14="http://schemas.microsoft.com/office/powerpoint/2010/main" val="2405276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25</a:t>
            </a:fld>
            <a:endParaRPr lang="en-US" dirty="0"/>
          </a:p>
        </p:txBody>
      </p:sp>
      <p:sp>
        <p:nvSpPr>
          <p:cNvPr id="2" name="Title 1"/>
          <p:cNvSpPr>
            <a:spLocks noGrp="1"/>
          </p:cNvSpPr>
          <p:nvPr>
            <p:ph type="title"/>
          </p:nvPr>
        </p:nvSpPr>
        <p:spPr/>
        <p:txBody>
          <a:bodyPr/>
          <a:lstStyle/>
          <a:p>
            <a:r>
              <a:rPr lang="en-US" dirty="0"/>
              <a:t>Example: Amazon S3 event</a:t>
            </a:r>
          </a:p>
        </p:txBody>
      </p:sp>
      <p:sp>
        <p:nvSpPr>
          <p:cNvPr id="8" name="Content Placeholder 7"/>
          <p:cNvSpPr>
            <a:spLocks noGrp="1"/>
          </p:cNvSpPr>
          <p:nvPr>
            <p:ph idx="4294967295"/>
          </p:nvPr>
        </p:nvSpPr>
        <p:spPr>
          <a:xfrm>
            <a:off x="1417787" y="1253042"/>
            <a:ext cx="9103191" cy="5154613"/>
          </a:xfrm>
          <a:solidFill>
            <a:schemeClr val="accent4"/>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pPr marL="0" indent="0">
              <a:buNone/>
            </a:pPr>
            <a:r>
              <a:rPr lang="en-US" sz="1600" dirty="0"/>
              <a:t>{  "Records": [ { "eventVersion": "2.1",</a:t>
            </a:r>
          </a:p>
          <a:p>
            <a:pPr marL="1938337" indent="0">
              <a:buNone/>
            </a:pPr>
            <a:r>
              <a:rPr lang="en-US" sz="1600" dirty="0"/>
              <a:t>"eventSource": "aws:s3",</a:t>
            </a:r>
          </a:p>
          <a:p>
            <a:pPr marL="1938337" indent="0">
              <a:buNone/>
            </a:pPr>
            <a:r>
              <a:rPr lang="en-US" sz="1600" dirty="0"/>
              <a:t>"</a:t>
            </a:r>
            <a:r>
              <a:rPr lang="en-US" sz="1600" dirty="0" err="1"/>
              <a:t>awsRegion</a:t>
            </a:r>
            <a:r>
              <a:rPr lang="en-US" sz="1600" dirty="0"/>
              <a:t>": "us-east-2",</a:t>
            </a:r>
          </a:p>
          <a:p>
            <a:pPr marL="1938337" indent="0">
              <a:buNone/>
            </a:pPr>
            <a:r>
              <a:rPr lang="en-US" sz="1600" dirty="0"/>
              <a:t>"eventTime": "2019-09-03T19:37:27.192Z",</a:t>
            </a:r>
          </a:p>
          <a:p>
            <a:pPr marL="1938337" indent="0">
              <a:buNone/>
            </a:pPr>
            <a:r>
              <a:rPr lang="en-US" sz="1600" dirty="0"/>
              <a:t>"eventName": "ObjectCreated:Put",</a:t>
            </a:r>
          </a:p>
          <a:p>
            <a:pPr marL="1938337" indent="0">
              <a:buNone/>
            </a:pPr>
            <a:r>
              <a:rPr lang="en-US" sz="1600" dirty="0"/>
              <a:t>"userIdentity": { "principalId": "AWS:AIDAINPONIXQXHT3IKHL2" },</a:t>
            </a:r>
          </a:p>
          <a:p>
            <a:pPr marL="1938337" indent="0">
              <a:buNone/>
            </a:pPr>
            <a:r>
              <a:rPr lang="en-US" sz="1600" dirty="0"/>
              <a:t>"requestParameters": { "sourceIPAddress": "205.255.255.255" },</a:t>
            </a:r>
          </a:p>
          <a:p>
            <a:pPr marL="1938337" indent="0">
              <a:buNone/>
            </a:pPr>
            <a:r>
              <a:rPr lang="en-US" sz="1600" dirty="0"/>
              <a:t>"responseElements": { "x-amz-request-id": "D82…", "x-amz-id-2": "</a:t>
            </a:r>
            <a:r>
              <a:rPr lang="en-US" sz="1600" dirty="0" err="1"/>
              <a:t>vl</a:t>
            </a:r>
            <a:r>
              <a:rPr lang="en-US" sz="1600" dirty="0"/>
              <a:t>…=" },</a:t>
            </a:r>
          </a:p>
          <a:p>
            <a:pPr marL="1938337" indent="0">
              <a:buNone/>
            </a:pPr>
            <a:r>
              <a:rPr lang="en-US" sz="1600" dirty="0"/>
              <a:t>"s3": { "s3SchemaVersion": "1.0", "configurationId": "828…",</a:t>
            </a:r>
          </a:p>
          <a:p>
            <a:pPr marL="1938337" indent="0">
              <a:buNone/>
            </a:pPr>
            <a:r>
              <a:rPr lang="en-US" sz="1600" dirty="0"/>
              <a:t>		"bucket": { "name": "notes-bucket",</a:t>
            </a:r>
          </a:p>
          <a:p>
            <a:pPr marL="1938337" indent="0">
              <a:buNone/>
            </a:pPr>
            <a:r>
              <a:rPr lang="en-US" sz="1600" dirty="0"/>
              <a:t>		"ownerIdentity": { "principalId": "A3I…" },</a:t>
            </a:r>
          </a:p>
          <a:p>
            <a:pPr marL="1938337" indent="0">
              <a:buNone/>
            </a:pPr>
            <a:r>
              <a:rPr lang="en-US" sz="1600" dirty="0"/>
              <a:t>		"</a:t>
            </a:r>
            <a:r>
              <a:rPr lang="en-US" sz="1600" dirty="0" err="1"/>
              <a:t>arn</a:t>
            </a:r>
            <a:r>
              <a:rPr lang="en-US" sz="1600" dirty="0"/>
              <a:t>": "arn:aws:s3:::lambda-artifacts-</a:t>
            </a:r>
            <a:r>
              <a:rPr lang="en-US" sz="1600" dirty="0" err="1"/>
              <a:t>dea</a:t>
            </a:r>
            <a:r>
              <a:rPr lang="en-US" sz="1600" dirty="0"/>
              <a:t>…" },</a:t>
            </a:r>
          </a:p>
          <a:p>
            <a:pPr marL="1938337" indent="0">
              <a:buNone/>
            </a:pPr>
            <a:r>
              <a:rPr lang="en-US" sz="1600" dirty="0"/>
              <a:t>		"object": { "key": "b2…", "size": 1305107, "eTag": "b21…",</a:t>
            </a:r>
            <a:br>
              <a:rPr lang="en-US" sz="1600" dirty="0"/>
            </a:br>
            <a:r>
              <a:rPr lang="en-US" sz="1600" dirty="0"/>
              <a:t>				"sequencer": "0C0F6F405D6ED209E1" }</a:t>
            </a:r>
          </a:p>
          <a:p>
            <a:pPr marL="1938337" indent="0">
              <a:buNone/>
            </a:pPr>
            <a:r>
              <a:rPr lang="en-US" sz="1600" dirty="0"/>
              <a:t>      }}}]}</a:t>
            </a:r>
          </a:p>
        </p:txBody>
      </p:sp>
      <p:cxnSp>
        <p:nvCxnSpPr>
          <p:cNvPr id="12" name="Straight Arrow Connector 11">
            <a:extLst>
              <a:ext uri="{C183D7F6-B498-43B3-948B-1728B52AA6E4}">
                <adec:decorative xmlns:adec="http://schemas.microsoft.com/office/drawing/2017/decorative" val="1"/>
              </a:ext>
            </a:extLst>
          </p:cNvPr>
          <p:cNvCxnSpPr/>
          <p:nvPr/>
        </p:nvCxnSpPr>
        <p:spPr>
          <a:xfrm flipH="1">
            <a:off x="7241716" y="1410281"/>
            <a:ext cx="1920315" cy="0"/>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126893" y="1253042"/>
            <a:ext cx="3579385" cy="1548773"/>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The format of the event, and the payload it carries, depends on the AWS service that invokes your function.</a:t>
            </a:r>
          </a:p>
        </p:txBody>
      </p:sp>
      <p:sp>
        <p:nvSpPr>
          <p:cNvPr id="14" name="Rectangle 13"/>
          <p:cNvSpPr/>
          <p:nvPr/>
        </p:nvSpPr>
        <p:spPr>
          <a:xfrm>
            <a:off x="419100" y="4384110"/>
            <a:ext cx="3212123" cy="1427266"/>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dk1"/>
                </a:solidFill>
              </a:rPr>
              <a:t>The event sent from Amazon S3 contains details about the object uploaded to Amazon S3. </a:t>
            </a:r>
          </a:p>
        </p:txBody>
      </p:sp>
    </p:spTree>
    <p:custDataLst>
      <p:tags r:id="rId1"/>
    </p:custDataLst>
    <p:extLst>
      <p:ext uri="{BB962C8B-B14F-4D97-AF65-F5344CB8AC3E}">
        <p14:creationId xmlns:p14="http://schemas.microsoft.com/office/powerpoint/2010/main" val="327732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pPr/>
              <a:t>26</a:t>
            </a:fld>
            <a:endParaRPr lang="en-US" dirty="0"/>
          </a:p>
        </p:txBody>
      </p:sp>
      <p:sp>
        <p:nvSpPr>
          <p:cNvPr id="2" name="Title 1"/>
          <p:cNvSpPr>
            <a:spLocks noGrp="1"/>
          </p:cNvSpPr>
          <p:nvPr>
            <p:ph type="title"/>
          </p:nvPr>
        </p:nvSpPr>
        <p:spPr/>
        <p:txBody>
          <a:bodyPr/>
          <a:lstStyle/>
          <a:p>
            <a:r>
              <a:rPr lang="en-US"/>
              <a:t>Context</a:t>
            </a:r>
            <a:endParaRPr lang="en-US" dirty="0"/>
          </a:p>
        </p:txBody>
      </p:sp>
      <p:sp>
        <p:nvSpPr>
          <p:cNvPr id="3" name="Content Placeholder 2"/>
          <p:cNvSpPr>
            <a:spLocks noGrp="1"/>
          </p:cNvSpPr>
          <p:nvPr>
            <p:ph sz="quarter" idx="21"/>
          </p:nvPr>
        </p:nvSpPr>
        <p:spPr/>
        <p:txBody>
          <a:bodyPr/>
          <a:lstStyle/>
          <a:p>
            <a:pPr marL="0" indent="0">
              <a:buNone/>
            </a:pPr>
            <a:r>
              <a:rPr lang="en-US"/>
              <a:t>Methods and properties that provide information about the current runtime environment</a:t>
            </a:r>
            <a:endParaRPr lang="en-US" dirty="0"/>
          </a:p>
        </p:txBody>
      </p:sp>
      <p:sp>
        <p:nvSpPr>
          <p:cNvPr id="6" name="TextBox 5">
            <a:extLst>
              <a:ext uri="{FF2B5EF4-FFF2-40B4-BE49-F238E27FC236}">
                <a16:creationId xmlns:a16="http://schemas.microsoft.com/office/drawing/2014/main" id="{E6B4509F-5F13-4479-9C44-0728EBA4A2AA}"/>
              </a:ext>
            </a:extLst>
          </p:cNvPr>
          <p:cNvSpPr txBox="1"/>
          <p:nvPr/>
        </p:nvSpPr>
        <p:spPr>
          <a:xfrm>
            <a:off x="4084071" y="2764099"/>
            <a:ext cx="4023858" cy="800219"/>
          </a:xfrm>
          <a:prstGeom prst="rect">
            <a:avLst/>
          </a:prstGeom>
          <a:noFill/>
        </p:spPr>
        <p:txBody>
          <a:bodyPr wrap="none" rtlCol="0">
            <a:spAutoFit/>
          </a:bodyPr>
          <a:lstStyle/>
          <a:p>
            <a:r>
              <a:rPr lang="en-US" altLang="en-US" sz="2800" dirty="0">
                <a:latin typeface="Amazon Ember" panose="020B0603020204020204" pitchFamily="34" charset="0"/>
                <a:ea typeface="Amazon Ember" panose="020B0603020204020204" pitchFamily="34" charset="0"/>
                <a:cs typeface="Amazon Ember" panose="020B0603020204020204" pitchFamily="34" charset="0"/>
              </a:rPr>
              <a:t>Context methods (Java)</a:t>
            </a:r>
          </a:p>
          <a:p>
            <a:endParaRPr lang="en-US" dirty="0"/>
          </a:p>
        </p:txBody>
      </p:sp>
      <p:sp>
        <p:nvSpPr>
          <p:cNvPr id="7" name="Content Placeholder 11">
            <a:extLst>
              <a:ext uri="{FF2B5EF4-FFF2-40B4-BE49-F238E27FC236}">
                <a16:creationId xmlns:a16="http://schemas.microsoft.com/office/drawing/2014/main" id="{3CBEB970-E377-4EC9-BD5E-D146B136CAC6}"/>
              </a:ext>
            </a:extLst>
          </p:cNvPr>
          <p:cNvSpPr txBox="1">
            <a:spLocks/>
          </p:cNvSpPr>
          <p:nvPr/>
        </p:nvSpPr>
        <p:spPr>
          <a:xfrm>
            <a:off x="2426425" y="3429000"/>
            <a:ext cx="9042964" cy="2557462"/>
          </a:xfrm>
          <a:prstGeom prst="rect">
            <a:avLst/>
          </a:prstGeom>
        </p:spPr>
        <p:txBody>
          <a:bodyPr vert="horz" wrap="none" lIns="91440" tIns="45720" rIns="91440" bIns="45720" numCol="2"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getRemainingTimeInMillis</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getFunctionName</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endParaRPr lang="en-US" altLang="en-US" sz="1600" dirty="0">
              <a:latin typeface="Lucida Console" panose="020B0609040504020204" pitchFamily="49" charset="0"/>
            </a:endParaRP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getFunctionVersion</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a:t>
            </a:r>
            <a:r>
              <a:rPr lang="en-US" altLang="en-US" sz="1600" dirty="0">
                <a:latin typeface="Lucida Console" panose="020B0609040504020204" pitchFamily="49" charset="0"/>
              </a:rPr>
              <a:t> </a:t>
            </a: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getInvokedFunctionArn</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getMemoryLimitInMB</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a:t>
            </a: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getAwsRequestId</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getLogGroupName</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endParaRPr lang="en-US" altLang="en-US" sz="1600" dirty="0">
              <a:latin typeface="Lucida Console" panose="020B0609040504020204" pitchFamily="49" charset="0"/>
            </a:endParaRP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getLogStreamName</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endParaRPr lang="en-US" altLang="en-US" sz="1600" dirty="0">
              <a:latin typeface="Lucida Console" panose="020B0609040504020204" pitchFamily="49" charset="0"/>
            </a:endParaRP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getIdentity</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endParaRPr lang="en-US" altLang="en-US" sz="1600" dirty="0">
              <a:latin typeface="Lucida Console" panose="020B0609040504020204" pitchFamily="49" charset="0"/>
            </a:endParaRP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getClientContext</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 </a:t>
            </a:r>
            <a:endParaRPr lang="en-US" altLang="en-US" sz="1600" dirty="0">
              <a:latin typeface="Lucida Console" panose="020B0609040504020204" pitchFamily="49" charset="0"/>
            </a:endParaRPr>
          </a:p>
          <a:p>
            <a:r>
              <a:rPr lang="en-US" altLang="en-US" sz="1600" dirty="0" err="1">
                <a:latin typeface="Lucida Console" panose="020B0609040504020204" pitchFamily="49" charset="0"/>
                <a:ea typeface="Amazon Ember" panose="020B0603020204020204" pitchFamily="34" charset="0"/>
                <a:cs typeface="Amazon Ember" panose="020B0603020204020204" pitchFamily="34" charset="0"/>
              </a:rPr>
              <a:t>getLogger</a:t>
            </a:r>
            <a:r>
              <a:rPr lang="en-US" altLang="en-US" sz="1600" dirty="0">
                <a:latin typeface="Lucida Console" panose="020B0609040504020204" pitchFamily="49" charset="0"/>
                <a:ea typeface="Amazon Ember" panose="020B0603020204020204" pitchFamily="34" charset="0"/>
                <a:cs typeface="Amazon Ember" panose="020B0603020204020204" pitchFamily="34" charset="0"/>
              </a:rPr>
              <a:t>()</a:t>
            </a:r>
            <a:endParaRPr lang="en-US" altLang="en-US" sz="1600" dirty="0">
              <a:latin typeface="Lucida Console" panose="020B0609040504020204" pitchFamily="49" charset="0"/>
            </a:endParaRPr>
          </a:p>
        </p:txBody>
      </p:sp>
    </p:spTree>
    <p:custDataLst>
      <p:tags r:id="rId1"/>
    </p:custDataLst>
    <p:extLst>
      <p:ext uri="{BB962C8B-B14F-4D97-AF65-F5344CB8AC3E}">
        <p14:creationId xmlns:p14="http://schemas.microsoft.com/office/powerpoint/2010/main" val="277912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27</a:t>
            </a:fld>
            <a:endParaRPr lang="en-US" dirty="0"/>
          </a:p>
        </p:txBody>
      </p:sp>
      <p:sp>
        <p:nvSpPr>
          <p:cNvPr id="2" name="Title 1"/>
          <p:cNvSpPr>
            <a:spLocks noGrp="1"/>
          </p:cNvSpPr>
          <p:nvPr>
            <p:ph type="title"/>
          </p:nvPr>
        </p:nvSpPr>
        <p:spPr/>
        <p:txBody>
          <a:bodyPr/>
          <a:lstStyle/>
          <a:p>
            <a:r>
              <a:rPr lang="en-US" dirty="0"/>
              <a:t>Example: Function handler (Python)</a:t>
            </a:r>
          </a:p>
        </p:txBody>
      </p:sp>
      <p:sp>
        <p:nvSpPr>
          <p:cNvPr id="5" name="Rectangle 4"/>
          <p:cNvSpPr/>
          <p:nvPr/>
        </p:nvSpPr>
        <p:spPr>
          <a:xfrm>
            <a:off x="365761" y="1649671"/>
            <a:ext cx="11569208" cy="1663754"/>
          </a:xfrm>
          <a:prstGeom prst="rect">
            <a:avLst/>
          </a:prstGeom>
          <a:no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def</a:t>
            </a:r>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r>
              <a:rPr lang="en-US" sz="2400" i="1"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handler_name</a:t>
            </a:r>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(event, context)</a:t>
            </a:r>
            <a:r>
              <a:rPr lang="en-US" sz="2400" dirty="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a:t>
            </a:r>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 </a:t>
            </a:r>
          </a:p>
          <a:p>
            <a:r>
              <a:rPr lang="en-US" sz="2400" dirty="0">
                <a:solidFill>
                  <a:srgbClr val="000000"/>
                </a:solidFill>
                <a:latin typeface="Lucida Console" panose="020B0609040504020204" pitchFamily="49" charset="0"/>
                <a:ea typeface="Amazon Ember Light" panose="020B0403020204020204" pitchFamily="34" charset="0"/>
                <a:cs typeface="Amazon Ember Light" panose="020B0403020204020204" pitchFamily="34" charset="0"/>
              </a:rPr>
              <a:t>return</a:t>
            </a:r>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r>
              <a:rPr lang="en-US" sz="2400" i="1"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some_value</a:t>
            </a:r>
          </a:p>
        </p:txBody>
      </p:sp>
      <p:sp>
        <p:nvSpPr>
          <p:cNvPr id="3" name="Rectangle 2">
            <a:extLst>
              <a:ext uri="{FF2B5EF4-FFF2-40B4-BE49-F238E27FC236}">
                <a16:creationId xmlns:a16="http://schemas.microsoft.com/office/drawing/2014/main" id="{7CA2E38E-C890-43EB-97BF-C5CDBB670FD8}"/>
              </a:ext>
            </a:extLst>
          </p:cNvPr>
          <p:cNvSpPr/>
          <p:nvPr/>
        </p:nvSpPr>
        <p:spPr>
          <a:xfrm>
            <a:off x="365759" y="3747586"/>
            <a:ext cx="1077539" cy="369332"/>
          </a:xfrm>
          <a:prstGeom prst="rect">
            <a:avLst/>
          </a:prstGeom>
        </p:spPr>
        <p:txBody>
          <a:bodyPr wrap="none">
            <a:spAutoFit/>
          </a:bodyPr>
          <a:lstStyle/>
          <a:p>
            <a:r>
              <a:rPr lang="en-US" dirty="0"/>
              <a:t>Example</a:t>
            </a:r>
          </a:p>
        </p:txBody>
      </p:sp>
      <p:sp>
        <p:nvSpPr>
          <p:cNvPr id="9" name="Rectangle 8"/>
          <p:cNvSpPr/>
          <p:nvPr/>
        </p:nvSpPr>
        <p:spPr>
          <a:xfrm>
            <a:off x="365759" y="4106010"/>
            <a:ext cx="11569207" cy="1569660"/>
          </a:xfrm>
          <a:prstGeom prst="rect">
            <a:avLst/>
          </a:prstGeom>
          <a:ln w="25400"/>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FF"/>
                </a:solidFill>
                <a:latin typeface="Lucida Console" panose="020B0609040504020204" pitchFamily="49" charset="0"/>
              </a:rPr>
              <a:t>def</a:t>
            </a:r>
            <a:r>
              <a:rPr lang="en-US" sz="1600" dirty="0">
                <a:solidFill>
                  <a:srgbClr val="000000"/>
                </a:solidFill>
                <a:latin typeface="Lucida Console" panose="020B0609040504020204" pitchFamily="49" charset="0"/>
              </a:rPr>
              <a:t> my_handler(event, context):      </a:t>
            </a:r>
          </a:p>
          <a:p>
            <a:r>
              <a:rPr lang="en-US" sz="1600" dirty="0">
                <a:solidFill>
                  <a:srgbClr val="000000"/>
                </a:solidFill>
                <a:latin typeface="Lucida Console" panose="020B0609040504020204" pitchFamily="49" charset="0"/>
              </a:rPr>
              <a:t>    message = </a:t>
            </a:r>
            <a:r>
              <a:rPr lang="en-US" sz="1600" dirty="0">
                <a:solidFill>
                  <a:srgbClr val="A31515"/>
                </a:solidFill>
                <a:latin typeface="Lucida Console" panose="020B0609040504020204" pitchFamily="49" charset="0"/>
              </a:rPr>
              <a:t>'Hello {} {}!'</a:t>
            </a:r>
            <a:r>
              <a:rPr lang="en-US" sz="1600" dirty="0">
                <a:solidFill>
                  <a:srgbClr val="000000"/>
                </a:solidFill>
                <a:latin typeface="Lucida Console" panose="020B0609040504020204" pitchFamily="49" charset="0"/>
              </a:rPr>
              <a:t>.format(event[</a:t>
            </a:r>
            <a:r>
              <a:rPr lang="en-US" sz="1600" dirty="0">
                <a:solidFill>
                  <a:srgbClr val="A31515"/>
                </a:solidFill>
                <a:latin typeface="Lucida Console" panose="020B0609040504020204" pitchFamily="49" charset="0"/>
              </a:rPr>
              <a:t>'first_name'</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event[</a:t>
            </a:r>
            <a:r>
              <a:rPr lang="en-US" sz="1600" dirty="0">
                <a:solidFill>
                  <a:srgbClr val="A31515"/>
                </a:solidFill>
                <a:latin typeface="Lucida Console" panose="020B0609040504020204" pitchFamily="49" charset="0"/>
              </a:rPr>
              <a:t>'last_name'</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return</a:t>
            </a:r>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        </a:t>
            </a:r>
            <a:r>
              <a:rPr lang="en-US" sz="1600" dirty="0">
                <a:solidFill>
                  <a:srgbClr val="A31515"/>
                </a:solidFill>
                <a:latin typeface="Lucida Console" panose="020B0609040504020204" pitchFamily="49" charset="0"/>
              </a:rPr>
              <a:t>'message'</a:t>
            </a:r>
            <a:r>
              <a:rPr lang="en-US" sz="1600" dirty="0">
                <a:solidFill>
                  <a:srgbClr val="000000"/>
                </a:solidFill>
                <a:latin typeface="Lucida Console" panose="020B0609040504020204" pitchFamily="49" charset="0"/>
              </a:rPr>
              <a:t> : message</a:t>
            </a:r>
          </a:p>
          <a:p>
            <a:r>
              <a:rPr lang="en-US" sz="1600" dirty="0">
                <a:solidFill>
                  <a:srgbClr val="000000"/>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2134813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28</a:t>
            </a:fld>
            <a:endParaRPr lang="en-US" dirty="0"/>
          </a:p>
        </p:txBody>
      </p:sp>
      <p:sp>
        <p:nvSpPr>
          <p:cNvPr id="2" name="Title 1"/>
          <p:cNvSpPr>
            <a:spLocks noGrp="1"/>
          </p:cNvSpPr>
          <p:nvPr>
            <p:ph type="title"/>
          </p:nvPr>
        </p:nvSpPr>
        <p:spPr/>
        <p:txBody>
          <a:bodyPr/>
          <a:lstStyle/>
          <a:p>
            <a:r>
              <a:rPr lang="en-US" dirty="0"/>
              <a:t>Example: Function handler (Java)</a:t>
            </a:r>
          </a:p>
        </p:txBody>
      </p:sp>
      <p:sp>
        <p:nvSpPr>
          <p:cNvPr id="5" name="Rectangle 4"/>
          <p:cNvSpPr/>
          <p:nvPr/>
        </p:nvSpPr>
        <p:spPr>
          <a:xfrm>
            <a:off x="419099" y="1298086"/>
            <a:ext cx="11141964" cy="166375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MyOutput output </a:t>
            </a:r>
            <a:r>
              <a:rPr lang="en-US" sz="2400" i="1"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handlerName</a:t>
            </a:r>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(MyEvent event, Context context)</a:t>
            </a:r>
          </a:p>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a:t>
            </a:r>
          </a:p>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 </a:t>
            </a:r>
          </a:p>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a:t>
            </a:r>
          </a:p>
        </p:txBody>
      </p:sp>
      <p:sp>
        <p:nvSpPr>
          <p:cNvPr id="6" name="Rectangle 5">
            <a:extLst>
              <a:ext uri="{FF2B5EF4-FFF2-40B4-BE49-F238E27FC236}">
                <a16:creationId xmlns:a16="http://schemas.microsoft.com/office/drawing/2014/main" id="{FD30D8AF-D674-4652-ADA1-0F19F0173795}"/>
              </a:ext>
            </a:extLst>
          </p:cNvPr>
          <p:cNvSpPr/>
          <p:nvPr/>
        </p:nvSpPr>
        <p:spPr>
          <a:xfrm>
            <a:off x="365760" y="3197910"/>
            <a:ext cx="1077539" cy="369332"/>
          </a:xfrm>
          <a:prstGeom prst="rect">
            <a:avLst/>
          </a:prstGeom>
        </p:spPr>
        <p:txBody>
          <a:bodyPr wrap="none">
            <a:spAutoFit/>
          </a:bodyPr>
          <a:lstStyle/>
          <a:p>
            <a:r>
              <a:rPr lang="en-US" dirty="0"/>
              <a:t>Example</a:t>
            </a:r>
          </a:p>
        </p:txBody>
      </p:sp>
      <p:sp>
        <p:nvSpPr>
          <p:cNvPr id="7" name="Rectangle 6"/>
          <p:cNvSpPr/>
          <p:nvPr/>
        </p:nvSpPr>
        <p:spPr>
          <a:xfrm>
            <a:off x="419100" y="3554790"/>
            <a:ext cx="11141963" cy="261610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FF"/>
                </a:solidFill>
                <a:latin typeface="Lucida Console" panose="020B0609040504020204" pitchFamily="49" charset="0"/>
              </a:rPr>
              <a:t>package</a:t>
            </a:r>
            <a:r>
              <a:rPr lang="en-US" sz="1600" dirty="0">
                <a:solidFill>
                  <a:srgbClr val="000000"/>
                </a:solidFill>
                <a:latin typeface="Lucida Console" panose="020B0609040504020204" pitchFamily="49" charset="0"/>
              </a:rPr>
              <a:t> example;</a:t>
            </a:r>
          </a:p>
          <a:p>
            <a:br>
              <a:rPr lang="en-US" sz="1600" dirty="0">
                <a:solidFill>
                  <a:srgbClr val="000000"/>
                </a:solidFill>
                <a:latin typeface="Lucida Console" panose="020B0609040504020204" pitchFamily="49" charset="0"/>
              </a:rPr>
            </a:br>
            <a:r>
              <a:rPr lang="en-US" sz="1600" dirty="0">
                <a:solidFill>
                  <a:srgbClr val="0000FF"/>
                </a:solidFill>
                <a:latin typeface="Lucida Console" panose="020B0609040504020204" pitchFamily="49" charset="0"/>
              </a:rPr>
              <a:t>import</a:t>
            </a:r>
            <a:r>
              <a:rPr lang="en-US" sz="1600" dirty="0">
                <a:solidFill>
                  <a:srgbClr val="000000"/>
                </a:solidFill>
                <a:latin typeface="Lucida Console" panose="020B0609040504020204" pitchFamily="49" charset="0"/>
              </a:rPr>
              <a:t> com.amazonaws.services.lambda.runtime.Context;</a:t>
            </a:r>
          </a:p>
          <a:p>
            <a:r>
              <a:rPr lang="en-US" sz="1600" dirty="0">
                <a:solidFill>
                  <a:srgbClr val="0000FF"/>
                </a:solidFill>
                <a:latin typeface="Lucida Console" panose="020B0609040504020204" pitchFamily="49" charset="0"/>
              </a:rPr>
              <a:t>import</a:t>
            </a:r>
            <a:r>
              <a:rPr lang="en-US" sz="1600" dirty="0">
                <a:solidFill>
                  <a:srgbClr val="000000"/>
                </a:solidFill>
                <a:latin typeface="Lucida Console" panose="020B0609040504020204" pitchFamily="49" charset="0"/>
              </a:rPr>
              <a:t> com.amazonaws.services.lambda.runtime.RequestHandler;</a:t>
            </a:r>
          </a:p>
          <a:p>
            <a:br>
              <a:rPr lang="en-US" sz="1600" dirty="0">
                <a:solidFill>
                  <a:srgbClr val="000000"/>
                </a:solidFill>
                <a:latin typeface="Lucida Console" panose="020B0609040504020204" pitchFamily="49" charset="0"/>
              </a:rPr>
            </a:br>
            <a:r>
              <a:rPr lang="en-US" sz="1600" dirty="0">
                <a:solidFill>
                  <a:srgbClr val="0000FF"/>
                </a:solidFill>
                <a:latin typeface="Lucida Console" panose="020B0609040504020204" pitchFamily="49" charset="0"/>
              </a:rPr>
              <a:t>public</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class</a:t>
            </a:r>
            <a:r>
              <a:rPr lang="en-US" sz="1600" dirty="0">
                <a:solidFill>
                  <a:srgbClr val="000000"/>
                </a:solidFill>
                <a:latin typeface="Lucida Console" panose="020B0609040504020204" pitchFamily="49" charset="0"/>
              </a:rPr>
              <a:t> Hello </a:t>
            </a:r>
            <a:r>
              <a:rPr lang="en-US" sz="1600" dirty="0">
                <a:solidFill>
                  <a:srgbClr val="0000FF"/>
                </a:solidFill>
                <a:latin typeface="Lucida Console" panose="020B0609040504020204" pitchFamily="49" charset="0"/>
              </a:rPr>
              <a:t>implements</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RequestHandler</a:t>
            </a:r>
            <a:r>
              <a:rPr lang="en-US" sz="1600" dirty="0">
                <a:solidFill>
                  <a:srgbClr val="000000"/>
                </a:solidFill>
                <a:latin typeface="Lucida Console" panose="020B0609040504020204" pitchFamily="49" charset="0"/>
              </a:rPr>
              <a:t>&lt;</a:t>
            </a:r>
            <a:r>
              <a:rPr lang="en-US" sz="1600" dirty="0">
                <a:solidFill>
                  <a:srgbClr val="0000FF"/>
                </a:solidFill>
                <a:latin typeface="Lucida Console" panose="020B0609040504020204" pitchFamily="49" charset="0"/>
              </a:rPr>
              <a:t>Integer</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String</a:t>
            </a:r>
            <a:r>
              <a:rPr lang="en-US" sz="1600" dirty="0">
                <a:solidFill>
                  <a:srgbClr val="000000"/>
                </a:solidFill>
                <a:latin typeface="Lucida Console" panose="020B0609040504020204" pitchFamily="49" charset="0"/>
              </a:rPr>
              <a:t>&gt;{</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public</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String</a:t>
            </a:r>
            <a:r>
              <a:rPr lang="en-US" sz="1600" dirty="0">
                <a:solidFill>
                  <a:srgbClr val="000000"/>
                </a:solidFill>
                <a:latin typeface="Lucida Console" panose="020B0609040504020204" pitchFamily="49" charset="0"/>
              </a:rPr>
              <a:t> myHandler(</a:t>
            </a:r>
            <a:r>
              <a:rPr lang="en-US" sz="1600" dirty="0">
                <a:solidFill>
                  <a:srgbClr val="0000FF"/>
                </a:solidFill>
                <a:latin typeface="Lucida Console" panose="020B0609040504020204" pitchFamily="49" charset="0"/>
              </a:rPr>
              <a:t>int</a:t>
            </a:r>
            <a:r>
              <a:rPr lang="en-US" sz="1600" dirty="0">
                <a:solidFill>
                  <a:srgbClr val="000000"/>
                </a:solidFill>
                <a:latin typeface="Lucida Console" panose="020B0609040504020204" pitchFamily="49" charset="0"/>
              </a:rPr>
              <a:t> myCount, </a:t>
            </a:r>
            <a:r>
              <a:rPr lang="en-US" sz="1600" dirty="0">
                <a:solidFill>
                  <a:srgbClr val="0000FF"/>
                </a:solidFill>
                <a:latin typeface="Lucida Console" panose="020B0609040504020204" pitchFamily="49" charset="0"/>
              </a:rPr>
              <a:t>Context</a:t>
            </a:r>
            <a:r>
              <a:rPr lang="en-US" sz="1600" dirty="0">
                <a:solidFill>
                  <a:srgbClr val="000000"/>
                </a:solidFill>
                <a:latin typeface="Lucida Console" panose="020B0609040504020204" pitchFamily="49" charset="0"/>
              </a:rPr>
              <a:t> context) {</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return</a:t>
            </a:r>
            <a:r>
              <a:rPr lang="en-US" sz="1600" dirty="0">
                <a:solidFill>
                  <a:srgbClr val="000000"/>
                </a:solidFill>
                <a:latin typeface="Lucida Console" panose="020B0609040504020204" pitchFamily="49" charset="0"/>
              </a:rPr>
              <a:t> String.valueOf(myCount);</a:t>
            </a:r>
          </a:p>
          <a:p>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a:t>
            </a:r>
          </a:p>
        </p:txBody>
      </p:sp>
    </p:spTree>
    <p:custDataLst>
      <p:tags r:id="rId1"/>
    </p:custDataLst>
    <p:extLst>
      <p:ext uri="{BB962C8B-B14F-4D97-AF65-F5344CB8AC3E}">
        <p14:creationId xmlns:p14="http://schemas.microsoft.com/office/powerpoint/2010/main" val="2800575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29</a:t>
            </a:fld>
            <a:endParaRPr lang="en-US" dirty="0"/>
          </a:p>
        </p:txBody>
      </p:sp>
      <p:sp>
        <p:nvSpPr>
          <p:cNvPr id="2" name="Title 1"/>
          <p:cNvSpPr>
            <a:spLocks noGrp="1"/>
          </p:cNvSpPr>
          <p:nvPr>
            <p:ph type="title"/>
          </p:nvPr>
        </p:nvSpPr>
        <p:spPr/>
        <p:txBody>
          <a:bodyPr/>
          <a:lstStyle/>
          <a:p>
            <a:r>
              <a:rPr lang="en-US" dirty="0"/>
              <a:t>Example: Function handler (C#)</a:t>
            </a:r>
          </a:p>
        </p:txBody>
      </p:sp>
      <p:sp>
        <p:nvSpPr>
          <p:cNvPr id="5" name="Rectangle 4"/>
          <p:cNvSpPr/>
          <p:nvPr/>
        </p:nvSpPr>
        <p:spPr>
          <a:xfrm>
            <a:off x="419100" y="1284266"/>
            <a:ext cx="11274462" cy="1663754"/>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myOutput </a:t>
            </a:r>
            <a:r>
              <a:rPr lang="en-US" sz="2400" i="1"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HandlerName</a:t>
            </a:r>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(MyEvent event, ILambdaContext context) {</a:t>
            </a:r>
          </a:p>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    ... </a:t>
            </a:r>
          </a:p>
          <a:p>
            <a:r>
              <a:rPr lang="en-US" sz="2400" dirty="0">
                <a:solidFill>
                  <a:schemeClr val="tx1"/>
                </a:solidFill>
                <a:latin typeface="Lucida Console" panose="020B0609040504020204" pitchFamily="49" charset="0"/>
                <a:ea typeface="Amazon Ember Light" panose="020B0403020204020204" pitchFamily="34" charset="0"/>
                <a:cs typeface="Amazon Ember Light" panose="020B0403020204020204" pitchFamily="34" charset="0"/>
              </a:rPr>
              <a:t>}</a:t>
            </a:r>
          </a:p>
        </p:txBody>
      </p:sp>
      <p:sp>
        <p:nvSpPr>
          <p:cNvPr id="6" name="Rectangle 5">
            <a:extLst>
              <a:ext uri="{FF2B5EF4-FFF2-40B4-BE49-F238E27FC236}">
                <a16:creationId xmlns:a16="http://schemas.microsoft.com/office/drawing/2014/main" id="{E49D18A3-B7CE-450A-B827-340916B72936}"/>
              </a:ext>
            </a:extLst>
          </p:cNvPr>
          <p:cNvSpPr/>
          <p:nvPr/>
        </p:nvSpPr>
        <p:spPr>
          <a:xfrm>
            <a:off x="419100" y="3171913"/>
            <a:ext cx="1077539" cy="369332"/>
          </a:xfrm>
          <a:prstGeom prst="rect">
            <a:avLst/>
          </a:prstGeom>
        </p:spPr>
        <p:txBody>
          <a:bodyPr wrap="none">
            <a:spAutoFit/>
          </a:bodyPr>
          <a:lstStyle/>
          <a:p>
            <a:r>
              <a:rPr lang="en-US" dirty="0"/>
              <a:t>Example</a:t>
            </a:r>
          </a:p>
        </p:txBody>
      </p:sp>
      <p:sp>
        <p:nvSpPr>
          <p:cNvPr id="7" name="Rectangle 6"/>
          <p:cNvSpPr/>
          <p:nvPr/>
        </p:nvSpPr>
        <p:spPr>
          <a:xfrm>
            <a:off x="419100" y="3501421"/>
            <a:ext cx="11274462" cy="2800767"/>
          </a:xfrm>
          <a:prstGeom prst="rect">
            <a:avLst/>
          </a:prstGeom>
          <a:ln w="25400"/>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0000FF"/>
                </a:solidFill>
                <a:latin typeface="Lucida Console" panose="020B0609040504020204" pitchFamily="49" charset="0"/>
              </a:rPr>
              <a:t>using</a:t>
            </a:r>
            <a:r>
              <a:rPr lang="en-US" sz="1600" dirty="0">
                <a:solidFill>
                  <a:srgbClr val="000000"/>
                </a:solidFill>
                <a:latin typeface="Lucida Console" panose="020B0609040504020204" pitchFamily="49" charset="0"/>
              </a:rPr>
              <a:t> System.IO;</a:t>
            </a:r>
          </a:p>
          <a:p>
            <a:r>
              <a:rPr lang="en-US" sz="1600" dirty="0">
                <a:solidFill>
                  <a:srgbClr val="0000FF"/>
                </a:solidFill>
                <a:latin typeface="Lucida Console" panose="020B0609040504020204" pitchFamily="49" charset="0"/>
              </a:rPr>
              <a:t>namespace</a:t>
            </a:r>
            <a:r>
              <a:rPr lang="en-US" sz="1600" dirty="0">
                <a:solidFill>
                  <a:srgbClr val="000000"/>
                </a:solidFill>
                <a:latin typeface="Lucida Console" panose="020B0609040504020204" pitchFamily="49" charset="0"/>
              </a:rPr>
              <a:t> Example</a:t>
            </a:r>
          </a:p>
          <a:p>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public</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class</a:t>
            </a:r>
            <a:r>
              <a:rPr lang="en-US" sz="1600" dirty="0">
                <a:solidFill>
                  <a:srgbClr val="000000"/>
                </a:solidFill>
                <a:latin typeface="Lucida Console" panose="020B0609040504020204" pitchFamily="49" charset="0"/>
              </a:rPr>
              <a:t> Hello</a:t>
            </a:r>
          </a:p>
          <a:p>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public</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Stream</a:t>
            </a:r>
            <a:r>
              <a:rPr lang="en-US" sz="1600" dirty="0">
                <a:solidFill>
                  <a:srgbClr val="000000"/>
                </a:solidFill>
                <a:latin typeface="Lucida Console" panose="020B0609040504020204" pitchFamily="49" charset="0"/>
              </a:rPr>
              <a:t> MyHandler(</a:t>
            </a:r>
            <a:r>
              <a:rPr lang="en-US" sz="1600" dirty="0">
                <a:solidFill>
                  <a:srgbClr val="0000FF"/>
                </a:solidFill>
                <a:latin typeface="Lucida Console" panose="020B0609040504020204" pitchFamily="49" charset="0"/>
              </a:rPr>
              <a:t>Stream</a:t>
            </a:r>
            <a:r>
              <a:rPr lang="en-US" sz="1600" dirty="0">
                <a:solidFill>
                  <a:srgbClr val="000000"/>
                </a:solidFill>
                <a:latin typeface="Lucida Console" panose="020B0609040504020204" pitchFamily="49" charset="0"/>
              </a:rPr>
              <a:t> stream)</a:t>
            </a:r>
          </a:p>
          <a:p>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            </a:t>
            </a:r>
            <a:r>
              <a:rPr lang="en-US" sz="1600" dirty="0">
                <a:solidFill>
                  <a:srgbClr val="008000"/>
                </a:solidFill>
                <a:latin typeface="Lucida Console" panose="020B0609040504020204" pitchFamily="49" charset="0"/>
              </a:rPr>
              <a:t>// function logic</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a:t>
            </a:r>
          </a:p>
        </p:txBody>
      </p:sp>
    </p:spTree>
    <p:custDataLst>
      <p:tags r:id="rId1"/>
    </p:custDataLst>
    <p:extLst>
      <p:ext uri="{BB962C8B-B14F-4D97-AF65-F5344CB8AC3E}">
        <p14:creationId xmlns:p14="http://schemas.microsoft.com/office/powerpoint/2010/main" val="86132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lvl="0"/>
            <a:fld id="{989D9560-4C13-4692-9687-98ECDD2D9552}" type="slidenum">
              <a:rPr lang="en-US" noProof="0" smtClean="0"/>
              <a:pPr lvl="0"/>
              <a:t>3</a:t>
            </a:fld>
            <a:endParaRPr lang="en-US" noProof="0" dirty="0"/>
          </a:p>
        </p:txBody>
      </p:sp>
      <p:sp>
        <p:nvSpPr>
          <p:cNvPr id="4" name="Title 3"/>
          <p:cNvSpPr>
            <a:spLocks noGrp="1"/>
          </p:cNvSpPr>
          <p:nvPr>
            <p:ph type="title"/>
          </p:nvPr>
        </p:nvSpPr>
        <p:spPr/>
        <p:txBody>
          <a:bodyPr/>
          <a:lstStyle/>
          <a:p>
            <a:r>
              <a:rPr lang="en-US"/>
              <a:t>Module objectives</a:t>
            </a:r>
            <a:endParaRPr lang="en-US" dirty="0"/>
          </a:p>
        </p:txBody>
      </p:sp>
      <p:sp>
        <p:nvSpPr>
          <p:cNvPr id="5" name="Content Placeholder 4"/>
          <p:cNvSpPr>
            <a:spLocks noGrp="1"/>
          </p:cNvSpPr>
          <p:nvPr>
            <p:ph sz="quarter" idx="21"/>
          </p:nvPr>
        </p:nvSpPr>
        <p:spPr/>
        <p:txBody>
          <a:bodyPr/>
          <a:lstStyle/>
          <a:p>
            <a:pPr marL="0" indent="0">
              <a:buNone/>
            </a:pPr>
            <a:r>
              <a:rPr lang="en-US" dirty="0"/>
              <a:t>By the end of this module, you will be able to:</a:t>
            </a:r>
          </a:p>
          <a:p>
            <a:pPr lvl="1"/>
            <a:r>
              <a:rPr lang="en-US" dirty="0"/>
              <a:t>Explore how AWS Lambda works</a:t>
            </a:r>
          </a:p>
          <a:p>
            <a:pPr lvl="1"/>
            <a:r>
              <a:rPr lang="en-US" dirty="0"/>
              <a:t>Develop an AWS Lambda function using SDKs</a:t>
            </a:r>
          </a:p>
          <a:p>
            <a:pPr lvl="1"/>
            <a:r>
              <a:rPr lang="en-US" dirty="0"/>
              <a:t>Configure triggers and permissions for Lambda functions</a:t>
            </a:r>
          </a:p>
          <a:p>
            <a:pPr lvl="1"/>
            <a:r>
              <a:rPr lang="en-US" dirty="0"/>
              <a:t>Test, deploy, and monitor Lambda functions</a:t>
            </a:r>
          </a:p>
        </p:txBody>
      </p:sp>
    </p:spTree>
    <p:custDataLst>
      <p:tags r:id="rId1"/>
    </p:custDataLst>
    <p:extLst>
      <p:ext uri="{BB962C8B-B14F-4D97-AF65-F5344CB8AC3E}">
        <p14:creationId xmlns:p14="http://schemas.microsoft.com/office/powerpoint/2010/main" val="1404290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pPr/>
              <a:t>30</a:t>
            </a:fld>
            <a:endParaRPr lang="en-US" dirty="0"/>
          </a:p>
        </p:txBody>
      </p:sp>
      <p:sp>
        <p:nvSpPr>
          <p:cNvPr id="2" name="Title 1"/>
          <p:cNvSpPr>
            <a:spLocks noGrp="1"/>
          </p:cNvSpPr>
          <p:nvPr>
            <p:ph type="title"/>
          </p:nvPr>
        </p:nvSpPr>
        <p:spPr/>
        <p:txBody>
          <a:bodyPr/>
          <a:lstStyle/>
          <a:p>
            <a:r>
              <a:rPr lang="en-US" dirty="0"/>
              <a:t>Example: Lambda function (Python)</a:t>
            </a:r>
          </a:p>
        </p:txBody>
      </p:sp>
      <p:sp>
        <p:nvSpPr>
          <p:cNvPr id="6" name="Rectangle 5"/>
          <p:cNvSpPr/>
          <p:nvPr/>
        </p:nvSpPr>
        <p:spPr>
          <a:xfrm>
            <a:off x="365760" y="1212528"/>
            <a:ext cx="11569208" cy="5001369"/>
          </a:xfrm>
          <a:prstGeom prst="rect">
            <a:avLst/>
          </a:prstGeom>
          <a:solidFill>
            <a:schemeClr val="accent4"/>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600" dirty="0">
                <a:solidFill>
                  <a:srgbClr val="008000"/>
                </a:solidFill>
                <a:latin typeface="Lucida Console" panose="020B0609040504020204" pitchFamily="49" charset="0"/>
              </a:rPr>
              <a:t># Initializations outside of handler to make a more unit-testable function</a:t>
            </a:r>
            <a:br>
              <a:rPr lang="en-US" sz="1600" dirty="0">
                <a:solidFill>
                  <a:srgbClr val="000000"/>
                </a:solidFill>
                <a:latin typeface="Lucida Console" panose="020B0609040504020204" pitchFamily="49" charset="0"/>
              </a:rPr>
            </a:br>
            <a:r>
              <a:rPr lang="en-US" sz="1600" dirty="0">
                <a:solidFill>
                  <a:srgbClr val="000000"/>
                </a:solidFill>
                <a:latin typeface="Lucida Console" panose="020B0609040504020204" pitchFamily="49" charset="0"/>
              </a:rPr>
              <a:t>dynamoDBResource = boto3.resource(</a:t>
            </a:r>
            <a:r>
              <a:rPr lang="en-US" sz="1600" dirty="0">
                <a:solidFill>
                  <a:srgbClr val="A31515"/>
                </a:solidFill>
                <a:latin typeface="Lucida Console" panose="020B0609040504020204" pitchFamily="49" charset="0"/>
              </a:rPr>
              <a:t>'dynamodb'</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pollyClient = boto3.client(</a:t>
            </a:r>
            <a:r>
              <a:rPr lang="en-US" sz="1600" dirty="0">
                <a:solidFill>
                  <a:srgbClr val="A31515"/>
                </a:solidFill>
                <a:latin typeface="Lucida Console" panose="020B0609040504020204" pitchFamily="49" charset="0"/>
              </a:rPr>
              <a:t>'polly'</a:t>
            </a:r>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s3Client = boto3.client(</a:t>
            </a:r>
            <a:r>
              <a:rPr lang="en-US" sz="1600" dirty="0">
                <a:solidFill>
                  <a:srgbClr val="A31515"/>
                </a:solidFill>
                <a:latin typeface="Lucida Console" panose="020B0609040504020204" pitchFamily="49" charset="0"/>
              </a:rPr>
              <a:t>'s3'</a:t>
            </a:r>
            <a:r>
              <a:rPr lang="en-US" sz="1600" dirty="0">
                <a:solidFill>
                  <a:srgbClr val="000000"/>
                </a:solidFill>
                <a:latin typeface="Lucida Console" panose="020B0609040504020204" pitchFamily="49" charset="0"/>
              </a:rPr>
              <a:t>)</a:t>
            </a:r>
          </a:p>
          <a:p>
            <a:br>
              <a:rPr lang="en-US" sz="1600" dirty="0">
                <a:solidFill>
                  <a:srgbClr val="000000"/>
                </a:solidFill>
                <a:latin typeface="Lucida Console" panose="020B0609040504020204" pitchFamily="49" charset="0"/>
              </a:rPr>
            </a:br>
            <a:r>
              <a:rPr lang="en-US" sz="1600" dirty="0">
                <a:solidFill>
                  <a:srgbClr val="0000FF"/>
                </a:solidFill>
                <a:latin typeface="Lucida Console" panose="020B0609040504020204" pitchFamily="49" charset="0"/>
              </a:rPr>
              <a:t>def</a:t>
            </a:r>
            <a:r>
              <a:rPr lang="en-US" sz="1600" dirty="0">
                <a:solidFill>
                  <a:srgbClr val="000000"/>
                </a:solidFill>
                <a:latin typeface="Lucida Console" panose="020B0609040504020204" pitchFamily="49" charset="0"/>
              </a:rPr>
              <a:t> lambda_handler(event, context):</a:t>
            </a:r>
          </a:p>
          <a:p>
            <a:r>
              <a:rPr lang="en-US" sz="1600" dirty="0">
                <a:solidFill>
                  <a:srgbClr val="008000"/>
                </a:solidFill>
                <a:latin typeface="Lucida Console" panose="020B0609040504020204" pitchFamily="49" charset="0"/>
              </a:rPr>
              <a:t>    # Extract the user parameters from the event and environment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userId = event[</a:t>
            </a:r>
            <a:r>
              <a:rPr lang="en-US" sz="1600" dirty="0">
                <a:solidFill>
                  <a:srgbClr val="A31515"/>
                </a:solidFill>
                <a:latin typeface="Lucida Console" panose="020B0609040504020204" pitchFamily="49" charset="0"/>
              </a:rPr>
              <a:t>'</a:t>
            </a:r>
            <a:r>
              <a:rPr lang="en-US" sz="1600" dirty="0" err="1">
                <a:solidFill>
                  <a:srgbClr val="A31515"/>
                </a:solidFill>
                <a:latin typeface="Lucida Console" panose="020B0609040504020204" pitchFamily="49" charset="0"/>
              </a:rPr>
              <a:t>userId</a:t>
            </a:r>
            <a:r>
              <a:rPr lang="en-US" sz="1600" dirty="0">
                <a:solidFill>
                  <a:srgbClr val="A31515"/>
                </a:solidFill>
                <a:latin typeface="Lucida Console" panose="020B0609040504020204" pitchFamily="49" charset="0"/>
              </a:rPr>
              <a:t>'</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noteId = event[</a:t>
            </a:r>
            <a:r>
              <a:rPr lang="en-US" sz="1600" dirty="0">
                <a:solidFill>
                  <a:srgbClr val="A31515"/>
                </a:solidFill>
                <a:latin typeface="Lucida Console" panose="020B0609040504020204" pitchFamily="49" charset="0"/>
              </a:rPr>
              <a:t>'</a:t>
            </a:r>
            <a:r>
              <a:rPr lang="en-US" sz="1600" dirty="0" err="1">
                <a:solidFill>
                  <a:srgbClr val="A31515"/>
                </a:solidFill>
                <a:latin typeface="Lucida Console" panose="020B0609040504020204" pitchFamily="49" charset="0"/>
              </a:rPr>
              <a:t>noteId</a:t>
            </a:r>
            <a:r>
              <a:rPr lang="en-US" sz="1600" dirty="0">
                <a:solidFill>
                  <a:srgbClr val="A31515"/>
                </a:solidFill>
                <a:latin typeface="Lucida Console" panose="020B0609040504020204" pitchFamily="49" charset="0"/>
              </a:rPr>
              <a:t>'</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voiceId = event[</a:t>
            </a:r>
            <a:r>
              <a:rPr lang="en-US" sz="1600" dirty="0">
                <a:solidFill>
                  <a:srgbClr val="A31515"/>
                </a:solidFill>
                <a:latin typeface="Lucida Console" panose="020B0609040504020204" pitchFamily="49" charset="0"/>
              </a:rPr>
              <a:t>'voiceId'</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mp3Bucket = os.environ[</a:t>
            </a:r>
            <a:r>
              <a:rPr lang="en-US" sz="1600" dirty="0">
                <a:solidFill>
                  <a:srgbClr val="A31515"/>
                </a:solidFill>
                <a:latin typeface="Lucida Console" panose="020B0609040504020204" pitchFamily="49" charset="0"/>
              </a:rPr>
              <a:t>'MP3_BUCKET_NAME'</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ddbTable = os.environ[</a:t>
            </a:r>
            <a:r>
              <a:rPr lang="en-US" sz="1600" dirty="0">
                <a:solidFill>
                  <a:srgbClr val="A31515"/>
                </a:solidFill>
                <a:latin typeface="Lucida Console" panose="020B0609040504020204" pitchFamily="49" charset="0"/>
              </a:rPr>
              <a:t>'Notes_Table'</a:t>
            </a:r>
            <a:r>
              <a:rPr lang="en-US" sz="1600" dirty="0">
                <a:solidFill>
                  <a:srgbClr val="000000"/>
                </a:solidFill>
                <a:latin typeface="Lucida Console" panose="020B0609040504020204" pitchFamily="49" charset="0"/>
              </a:rPr>
              <a:t>]</a:t>
            </a:r>
          </a:p>
          <a:p>
            <a:pPr>
              <a:spcBef>
                <a:spcPts val="600"/>
              </a:spcBef>
            </a:pPr>
            <a:r>
              <a:rPr lang="en-US" sz="1600" dirty="0">
                <a:solidFill>
                  <a:srgbClr val="000000"/>
                </a:solidFill>
                <a:latin typeface="Lucida Console" panose="020B0609040504020204" pitchFamily="49" charset="0"/>
              </a:rPr>
              <a:t>    </a:t>
            </a:r>
            <a:r>
              <a:rPr lang="en-US" sz="1600" dirty="0">
                <a:solidFill>
                  <a:srgbClr val="008000"/>
                </a:solidFill>
                <a:latin typeface="Lucida Console" panose="020B0609040504020204" pitchFamily="49" charset="0"/>
              </a:rPr>
              <a:t># Get the note text from the database</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text = getNote(dynamoDBResource, ddbTable, userId, noteId)</a:t>
            </a:r>
          </a:p>
          <a:p>
            <a:pPr>
              <a:spcBef>
                <a:spcPts val="600"/>
              </a:spcBef>
            </a:pPr>
            <a:r>
              <a:rPr lang="en-US" sz="1600" dirty="0">
                <a:solidFill>
                  <a:srgbClr val="000000"/>
                </a:solidFill>
                <a:latin typeface="Lucida Console" panose="020B0609040504020204" pitchFamily="49" charset="0"/>
              </a:rPr>
              <a:t>    </a:t>
            </a:r>
            <a:r>
              <a:rPr lang="en-US" sz="1600" dirty="0">
                <a:solidFill>
                  <a:srgbClr val="008000"/>
                </a:solidFill>
                <a:latin typeface="Lucida Console" panose="020B0609040504020204" pitchFamily="49" charset="0"/>
              </a:rPr>
              <a:t># Save an MP3 file locally with the output from polly</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filePath = createMP3File(pollyClient, text, voiceId, noteId)</a:t>
            </a:r>
          </a:p>
          <a:p>
            <a:pPr>
              <a:spcBef>
                <a:spcPts val="600"/>
              </a:spcBef>
            </a:pPr>
            <a:r>
              <a:rPr lang="en-US" sz="1600" dirty="0">
                <a:solidFill>
                  <a:srgbClr val="000000"/>
                </a:solidFill>
                <a:latin typeface="Lucida Console" panose="020B0609040504020204" pitchFamily="49" charset="0"/>
              </a:rPr>
              <a:t>    </a:t>
            </a:r>
            <a:r>
              <a:rPr lang="en-US" sz="1600" dirty="0">
                <a:solidFill>
                  <a:srgbClr val="008000"/>
                </a:solidFill>
                <a:latin typeface="Lucida Console" panose="020B0609040504020204" pitchFamily="49" charset="0"/>
              </a:rPr>
              <a:t># Host the file on S3 that is accessed by a presigned url</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signedURL = hostFileOnS3(s3Client, filePath, mp3Bucket, userId, noteId)</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return</a:t>
            </a:r>
            <a:r>
              <a:rPr lang="en-US" sz="1600" dirty="0">
                <a:solidFill>
                  <a:srgbClr val="000000"/>
                </a:solidFill>
                <a:latin typeface="Lucida Console" panose="020B0609040504020204" pitchFamily="49" charset="0"/>
              </a:rPr>
              <a:t> signedURL</a:t>
            </a:r>
          </a:p>
        </p:txBody>
      </p:sp>
      <p:grpSp>
        <p:nvGrpSpPr>
          <p:cNvPr id="4" name="justGraphic">
            <a:extLst>
              <a:ext uri="{FF2B5EF4-FFF2-40B4-BE49-F238E27FC236}">
                <a16:creationId xmlns:a16="http://schemas.microsoft.com/office/drawing/2014/main" id="{C133D5C2-DDC5-4947-B4BC-84AA6AFED989}"/>
              </a:ext>
              <a:ext uri="{C183D7F6-B498-43B3-948B-1728B52AA6E4}">
                <adec:decorative xmlns:adec="http://schemas.microsoft.com/office/drawing/2017/decorative" val="1"/>
              </a:ext>
            </a:extLst>
          </p:cNvPr>
          <p:cNvGrpSpPr/>
          <p:nvPr/>
        </p:nvGrpSpPr>
        <p:grpSpPr>
          <a:xfrm>
            <a:off x="6723874" y="3089111"/>
            <a:ext cx="5186186" cy="3102778"/>
            <a:chOff x="6723874" y="3089111"/>
            <a:chExt cx="5186186" cy="3102778"/>
          </a:xfrm>
        </p:grpSpPr>
        <p:cxnSp>
          <p:nvCxnSpPr>
            <p:cNvPr id="12" name="Straight Arrow Connector 11"/>
            <p:cNvCxnSpPr/>
            <p:nvPr/>
          </p:nvCxnSpPr>
          <p:spPr>
            <a:xfrm flipH="1" flipV="1">
              <a:off x="6723874" y="3311827"/>
              <a:ext cx="2070873" cy="5501"/>
            </a:xfrm>
            <a:prstGeom prst="straightConnector1">
              <a:avLst/>
            </a:prstGeom>
            <a:solidFill>
              <a:schemeClr val="tx2">
                <a:lumMod val="20000"/>
                <a:lumOff val="80000"/>
              </a:schemeClr>
            </a:solidFill>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3" name="Flowchart: Process 12"/>
            <p:cNvSpPr/>
            <p:nvPr/>
          </p:nvSpPr>
          <p:spPr>
            <a:xfrm>
              <a:off x="8686800" y="3089111"/>
              <a:ext cx="2912528" cy="456434"/>
            </a:xfrm>
            <a:prstGeom prst="flowChartProcess">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Pull info from event.</a:t>
              </a:r>
            </a:p>
          </p:txBody>
        </p:sp>
        <p:cxnSp>
          <p:nvCxnSpPr>
            <p:cNvPr id="14" name="Straight Arrow Connector 13"/>
            <p:cNvCxnSpPr/>
            <p:nvPr/>
          </p:nvCxnSpPr>
          <p:spPr>
            <a:xfrm flipH="1" flipV="1">
              <a:off x="8305787" y="5194329"/>
              <a:ext cx="1711465" cy="5501"/>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723874" y="3920661"/>
              <a:ext cx="2070873" cy="5501"/>
            </a:xfrm>
            <a:prstGeom prst="straightConnector1">
              <a:avLst/>
            </a:prstGeom>
            <a:solidFill>
              <a:schemeClr val="tx2">
                <a:lumMod val="20000"/>
                <a:lumOff val="80000"/>
              </a:schemeClr>
            </a:solidFill>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8" name="Flowchart: Process 17"/>
            <p:cNvSpPr/>
            <p:nvPr/>
          </p:nvSpPr>
          <p:spPr>
            <a:xfrm>
              <a:off x="8686800" y="3697944"/>
              <a:ext cx="2912528" cy="782615"/>
            </a:xfrm>
            <a:prstGeom prst="flowChartProcess">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Pull info from environment variables.</a:t>
              </a:r>
            </a:p>
          </p:txBody>
        </p:sp>
        <p:sp>
          <p:nvSpPr>
            <p:cNvPr id="19" name="Rectangle 18"/>
            <p:cNvSpPr/>
            <p:nvPr/>
          </p:nvSpPr>
          <p:spPr>
            <a:xfrm>
              <a:off x="9768839" y="4894412"/>
              <a:ext cx="2141221" cy="1297477"/>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Separate the Lambda handler from your core logic.</a:t>
              </a:r>
            </a:p>
          </p:txBody>
        </p:sp>
      </p:grpSp>
    </p:spTree>
    <p:custDataLst>
      <p:tags r:id="rId1"/>
    </p:custDataLst>
    <p:extLst>
      <p:ext uri="{BB962C8B-B14F-4D97-AF65-F5344CB8AC3E}">
        <p14:creationId xmlns:p14="http://schemas.microsoft.com/office/powerpoint/2010/main" val="515677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pPr/>
              <a:t>31</a:t>
            </a:fld>
            <a:endParaRPr lang="en-US" dirty="0"/>
          </a:p>
        </p:txBody>
      </p:sp>
      <p:sp>
        <p:nvSpPr>
          <p:cNvPr id="2" name="Title 1"/>
          <p:cNvSpPr>
            <a:spLocks noGrp="1"/>
          </p:cNvSpPr>
          <p:nvPr>
            <p:ph type="title"/>
          </p:nvPr>
        </p:nvSpPr>
        <p:spPr/>
        <p:txBody>
          <a:bodyPr/>
          <a:lstStyle/>
          <a:p>
            <a:r>
              <a:rPr lang="en-US"/>
              <a:t>Environment variables</a:t>
            </a:r>
            <a:endParaRPr lang="en-US" dirty="0"/>
          </a:p>
        </p:txBody>
      </p:sp>
      <p:sp>
        <p:nvSpPr>
          <p:cNvPr id="3" name="Content Placeholder 2"/>
          <p:cNvSpPr>
            <a:spLocks noGrp="1"/>
          </p:cNvSpPr>
          <p:nvPr>
            <p:ph sz="quarter" idx="21"/>
          </p:nvPr>
        </p:nvSpPr>
        <p:spPr/>
        <p:txBody>
          <a:bodyPr/>
          <a:lstStyle/>
          <a:p>
            <a:r>
              <a:rPr lang="en-US" dirty="0"/>
              <a:t>Use</a:t>
            </a:r>
          </a:p>
          <a:p>
            <a:pPr lvl="1"/>
            <a:r>
              <a:rPr lang="en-US" dirty="0"/>
              <a:t>Adjust the behavior of a Lambda function without updating its code </a:t>
            </a:r>
          </a:p>
          <a:p>
            <a:r>
              <a:rPr lang="en-US" dirty="0"/>
              <a:t>Storage  </a:t>
            </a:r>
          </a:p>
          <a:p>
            <a:pPr lvl="1"/>
            <a:r>
              <a:rPr lang="en-US" dirty="0"/>
              <a:t>Stored in a function's version-specific configuration and made available to the function</a:t>
            </a:r>
          </a:p>
          <a:p>
            <a:pPr lvl="1"/>
            <a:r>
              <a:rPr lang="en-US" dirty="0"/>
              <a:t>Encrypted at rest</a:t>
            </a:r>
          </a:p>
          <a:p>
            <a:endParaRPr lang="en-US" dirty="0"/>
          </a:p>
          <a:p>
            <a:endParaRPr lang="en-US" dirty="0"/>
          </a:p>
          <a:p>
            <a:pPr lvl="1"/>
            <a:endParaRPr lang="en-US" dirty="0"/>
          </a:p>
          <a:p>
            <a:endParaRPr lang="en-US" dirty="0"/>
          </a:p>
        </p:txBody>
      </p:sp>
      <p:grpSp>
        <p:nvGrpSpPr>
          <p:cNvPr id="8" name="terminal" descr="Terminal window with AWS CLI command.">
            <a:extLst>
              <a:ext uri="{FF2B5EF4-FFF2-40B4-BE49-F238E27FC236}">
                <a16:creationId xmlns:a16="http://schemas.microsoft.com/office/drawing/2014/main" id="{49252A7B-58ED-4430-80D2-05C9E8C6CA0E}"/>
              </a:ext>
            </a:extLst>
          </p:cNvPr>
          <p:cNvGrpSpPr/>
          <p:nvPr/>
        </p:nvGrpSpPr>
        <p:grpSpPr>
          <a:xfrm>
            <a:off x="436569" y="4396565"/>
            <a:ext cx="11214178" cy="1661334"/>
            <a:chOff x="436569" y="4396565"/>
            <a:chExt cx="11214178" cy="1661334"/>
          </a:xfrm>
        </p:grpSpPr>
        <p:sp>
          <p:nvSpPr>
            <p:cNvPr id="10" name="Rounded Rectangle 10">
              <a:extLst>
                <a:ext uri="{FF2B5EF4-FFF2-40B4-BE49-F238E27FC236}">
                  <a16:creationId xmlns:a16="http://schemas.microsoft.com/office/drawing/2014/main" id="{E5CB4B92-6347-48D2-B59C-B17C4E77E96E}"/>
                </a:ext>
              </a:extLst>
            </p:cNvPr>
            <p:cNvSpPr/>
            <p:nvPr/>
          </p:nvSpPr>
          <p:spPr>
            <a:xfrm>
              <a:off x="436569" y="4537078"/>
              <a:ext cx="11214178" cy="1520821"/>
            </a:xfrm>
            <a:prstGeom prst="roundRect">
              <a:avLst>
                <a:gd name="adj" fmla="val 0"/>
              </a:avLst>
            </a:prstGeom>
            <a:solidFill>
              <a:schemeClr val="tx1"/>
            </a:solidFill>
            <a:ln w="12700">
              <a:solidFill>
                <a:schemeClr val="accent1">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600" dirty="0">
                <a:latin typeface="Lucida Console" panose="020B0609040504020204" pitchFamily="49" charset="0"/>
              </a:endParaRPr>
            </a:p>
          </p:txBody>
        </p:sp>
        <p:sp>
          <p:nvSpPr>
            <p:cNvPr id="11" name="Rectangle 10">
              <a:extLst>
                <a:ext uri="{FF2B5EF4-FFF2-40B4-BE49-F238E27FC236}">
                  <a16:creationId xmlns:a16="http://schemas.microsoft.com/office/drawing/2014/main" id="{672C8588-F20E-4A23-901E-900175801429}"/>
                </a:ext>
              </a:extLst>
            </p:cNvPr>
            <p:cNvSpPr/>
            <p:nvPr/>
          </p:nvSpPr>
          <p:spPr>
            <a:xfrm>
              <a:off x="436569" y="4396565"/>
              <a:ext cx="11214178" cy="338554"/>
            </a:xfrm>
            <a:prstGeom prst="rect">
              <a:avLst/>
            </a:prstGeom>
            <a:solidFill>
              <a:schemeClr val="accent3"/>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Lucida Console" panose="020B0609040504020204" pitchFamily="49" charset="0"/>
                </a:rPr>
                <a:t>Terminal                                                                      X</a:t>
              </a:r>
            </a:p>
          </p:txBody>
        </p:sp>
      </p:grpSp>
      <p:sp>
        <p:nvSpPr>
          <p:cNvPr id="12" name="Rectangle 11">
            <a:extLst>
              <a:ext uri="{FF2B5EF4-FFF2-40B4-BE49-F238E27FC236}">
                <a16:creationId xmlns:a16="http://schemas.microsoft.com/office/drawing/2014/main" id="{9D4A88FC-FC32-477A-B9C0-39A89276062C}"/>
              </a:ext>
            </a:extLst>
          </p:cNvPr>
          <p:cNvSpPr/>
          <p:nvPr/>
        </p:nvSpPr>
        <p:spPr>
          <a:xfrm>
            <a:off x="541253" y="4910468"/>
            <a:ext cx="11109494" cy="646331"/>
          </a:xfrm>
          <a:prstGeom prst="rect">
            <a:avLst/>
          </a:prstGeom>
          <a:no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solidFill>
                  <a:schemeClr val="bg1"/>
                </a:solidFill>
              </a:rPr>
              <a:t>&gt;&gt;</a:t>
            </a:r>
            <a:r>
              <a:rPr lang="en-US" dirty="0" err="1">
                <a:solidFill>
                  <a:schemeClr val="bg1"/>
                </a:solidFill>
              </a:rPr>
              <a:t>aws</a:t>
            </a:r>
            <a:r>
              <a:rPr lang="en-US" dirty="0">
                <a:solidFill>
                  <a:schemeClr val="bg1"/>
                </a:solidFill>
              </a:rPr>
              <a:t> lambda update-function-configuration --function-name my-function \</a:t>
            </a:r>
          </a:p>
          <a:p>
            <a:r>
              <a:rPr lang="en-US" dirty="0">
                <a:solidFill>
                  <a:schemeClr val="bg1"/>
                </a:solidFill>
              </a:rPr>
              <a:t>    --environment "Variables={BUCKET=my-bucket,KEY=file.txt}"</a:t>
            </a:r>
          </a:p>
        </p:txBody>
      </p:sp>
    </p:spTree>
    <p:custDataLst>
      <p:tags r:id="rId1"/>
    </p:custDataLst>
    <p:extLst>
      <p:ext uri="{BB962C8B-B14F-4D97-AF65-F5344CB8AC3E}">
        <p14:creationId xmlns:p14="http://schemas.microsoft.com/office/powerpoint/2010/main" val="597371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pPr/>
              <a:t>32</a:t>
            </a:fld>
            <a:endParaRPr lang="en-US" dirty="0"/>
          </a:p>
        </p:txBody>
      </p:sp>
      <p:sp>
        <p:nvSpPr>
          <p:cNvPr id="2" name="Title 1"/>
          <p:cNvSpPr>
            <a:spLocks noGrp="1"/>
          </p:cNvSpPr>
          <p:nvPr>
            <p:ph type="title"/>
          </p:nvPr>
        </p:nvSpPr>
        <p:spPr/>
        <p:txBody>
          <a:bodyPr/>
          <a:lstStyle/>
          <a:p>
            <a:r>
              <a:rPr lang="en-US"/>
              <a:t>Using Lambda API</a:t>
            </a:r>
            <a:endParaRPr lang="en-US" dirty="0"/>
          </a:p>
        </p:txBody>
      </p:sp>
      <p:sp>
        <p:nvSpPr>
          <p:cNvPr id="6" name="Content Placeholder 5"/>
          <p:cNvSpPr>
            <a:spLocks noGrp="1"/>
          </p:cNvSpPr>
          <p:nvPr>
            <p:ph sz="quarter" idx="21"/>
          </p:nvPr>
        </p:nvSpPr>
        <p:spPr/>
        <p:txBody>
          <a:bodyPr>
            <a:normAutofit lnSpcReduction="10000"/>
          </a:bodyPr>
          <a:lstStyle/>
          <a:p>
            <a:r>
              <a:rPr lang="en-US"/>
              <a:t>CreateFunction</a:t>
            </a:r>
          </a:p>
          <a:p>
            <a:pPr lvl="1"/>
            <a:r>
              <a:rPr lang="en-US"/>
              <a:t>Create a Lambda function through a deployment package</a:t>
            </a:r>
          </a:p>
          <a:p>
            <a:pPr lvl="1"/>
            <a:r>
              <a:rPr lang="en-US"/>
              <a:t>Package type can be a ZIP or a container image</a:t>
            </a:r>
          </a:p>
          <a:p>
            <a:r>
              <a:rPr lang="en-US"/>
              <a:t>UpdateFunctionCode</a:t>
            </a:r>
          </a:p>
          <a:p>
            <a:pPr lvl="1"/>
            <a:r>
              <a:rPr lang="en-US"/>
              <a:t>Update the code of the Lambda function</a:t>
            </a:r>
          </a:p>
          <a:p>
            <a:pPr lvl="1"/>
            <a:r>
              <a:rPr lang="en-US"/>
              <a:t>Code must be unpublished</a:t>
            </a:r>
          </a:p>
          <a:p>
            <a:r>
              <a:rPr lang="en-US"/>
              <a:t>UpdateFunctionConfiguration</a:t>
            </a:r>
          </a:p>
          <a:p>
            <a:pPr lvl="1"/>
            <a:r>
              <a:rPr lang="en-US"/>
              <a:t>Modify the version-specific settings of the Lambda function</a:t>
            </a:r>
          </a:p>
          <a:p>
            <a:r>
              <a:rPr lang="en-US"/>
              <a:t>Invoke</a:t>
            </a:r>
          </a:p>
          <a:p>
            <a:pPr lvl="1"/>
            <a:r>
              <a:rPr lang="en-US"/>
              <a:t>Invokes a Lambda function synchronously or asynchronously</a:t>
            </a:r>
          </a:p>
          <a:p>
            <a:pPr lvl="1"/>
            <a:endParaRPr lang="en-US" dirty="0"/>
          </a:p>
        </p:txBody>
      </p:sp>
    </p:spTree>
    <p:custDataLst>
      <p:tags r:id="rId1"/>
    </p:custDataLst>
    <p:extLst>
      <p:ext uri="{BB962C8B-B14F-4D97-AF65-F5344CB8AC3E}">
        <p14:creationId xmlns:p14="http://schemas.microsoft.com/office/powerpoint/2010/main" val="220635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20"/>
          </p:nvPr>
        </p:nvSpPr>
        <p:spPr/>
        <p:txBody>
          <a:bodyPr/>
          <a:lstStyle/>
          <a:p>
            <a:fld id="{989D9560-4C13-4692-9687-98ECDD2D9552}" type="slidenum">
              <a:rPr lang="en-US" smtClean="0"/>
              <a:pPr/>
              <a:t>33</a:t>
            </a:fld>
            <a:endParaRPr lang="en-US" dirty="0"/>
          </a:p>
        </p:txBody>
      </p:sp>
      <p:sp>
        <p:nvSpPr>
          <p:cNvPr id="6" name="Title 5"/>
          <p:cNvSpPr>
            <a:spLocks noGrp="1"/>
          </p:cNvSpPr>
          <p:nvPr>
            <p:ph type="title"/>
          </p:nvPr>
        </p:nvSpPr>
        <p:spPr/>
        <p:txBody>
          <a:bodyPr>
            <a:normAutofit/>
          </a:bodyPr>
          <a:lstStyle/>
          <a:p>
            <a:r>
              <a:rPr lang="en-US" dirty="0"/>
              <a:t>Create a Lambda function (AWS CLI)</a:t>
            </a:r>
          </a:p>
        </p:txBody>
      </p:sp>
      <p:grpSp>
        <p:nvGrpSpPr>
          <p:cNvPr id="7" name="terminal" descr="Terminal window with AWS CLI command and response.">
            <a:extLst>
              <a:ext uri="{FF2B5EF4-FFF2-40B4-BE49-F238E27FC236}">
                <a16:creationId xmlns:a16="http://schemas.microsoft.com/office/drawing/2014/main" id="{702972C5-CE4E-4F9F-8810-F93745DDB46D}"/>
              </a:ext>
            </a:extLst>
          </p:cNvPr>
          <p:cNvGrpSpPr/>
          <p:nvPr/>
        </p:nvGrpSpPr>
        <p:grpSpPr>
          <a:xfrm>
            <a:off x="203691" y="831905"/>
            <a:ext cx="11784618" cy="5596890"/>
            <a:chOff x="436569" y="4396565"/>
            <a:chExt cx="11214178" cy="5596890"/>
          </a:xfrm>
        </p:grpSpPr>
        <p:sp>
          <p:nvSpPr>
            <p:cNvPr id="8" name="Rounded Rectangle 10">
              <a:extLst>
                <a:ext uri="{FF2B5EF4-FFF2-40B4-BE49-F238E27FC236}">
                  <a16:creationId xmlns:a16="http://schemas.microsoft.com/office/drawing/2014/main" id="{6E69B12D-3FC6-4275-BBFF-FE6B1BEE08D1}"/>
                </a:ext>
              </a:extLst>
            </p:cNvPr>
            <p:cNvSpPr/>
            <p:nvPr/>
          </p:nvSpPr>
          <p:spPr>
            <a:xfrm>
              <a:off x="436569" y="4537078"/>
              <a:ext cx="11214178" cy="5456377"/>
            </a:xfrm>
            <a:prstGeom prst="roundRect">
              <a:avLst>
                <a:gd name="adj" fmla="val 0"/>
              </a:avLst>
            </a:prstGeom>
            <a:solidFill>
              <a:schemeClr val="tx1"/>
            </a:solidFill>
            <a:ln w="12700">
              <a:solidFill>
                <a:schemeClr val="accent1">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600" dirty="0">
                <a:latin typeface="Lucida Console" panose="020B0609040504020204" pitchFamily="49" charset="0"/>
              </a:endParaRPr>
            </a:p>
          </p:txBody>
        </p:sp>
        <p:sp>
          <p:nvSpPr>
            <p:cNvPr id="9" name="Rectangle 8">
              <a:extLst>
                <a:ext uri="{FF2B5EF4-FFF2-40B4-BE49-F238E27FC236}">
                  <a16:creationId xmlns:a16="http://schemas.microsoft.com/office/drawing/2014/main" id="{C2297FCB-0BBD-4EE5-BB17-86F3E4205160}"/>
                </a:ext>
              </a:extLst>
            </p:cNvPr>
            <p:cNvSpPr/>
            <p:nvPr/>
          </p:nvSpPr>
          <p:spPr>
            <a:xfrm>
              <a:off x="436569" y="4396565"/>
              <a:ext cx="11214178" cy="338554"/>
            </a:xfrm>
            <a:prstGeom prst="rect">
              <a:avLst/>
            </a:prstGeom>
            <a:solidFill>
              <a:schemeClr val="accent3"/>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Lucida Console" panose="020B0609040504020204" pitchFamily="49" charset="0"/>
                </a:rPr>
                <a:t>Terminal                                                                          X</a:t>
              </a:r>
            </a:p>
          </p:txBody>
        </p:sp>
      </p:grpSp>
      <p:sp>
        <p:nvSpPr>
          <p:cNvPr id="2" name="Rectangle 1">
            <a:extLst>
              <a:ext uri="{FF2B5EF4-FFF2-40B4-BE49-F238E27FC236}">
                <a16:creationId xmlns:a16="http://schemas.microsoft.com/office/drawing/2014/main" id="{E6661221-E291-4C7C-ADFA-38230D1CBD95}"/>
              </a:ext>
            </a:extLst>
          </p:cNvPr>
          <p:cNvSpPr/>
          <p:nvPr/>
        </p:nvSpPr>
        <p:spPr>
          <a:xfrm>
            <a:off x="251039" y="1170459"/>
            <a:ext cx="11460480" cy="5355312"/>
          </a:xfrm>
          <a:prstGeom prst="rect">
            <a:avLst/>
          </a:prstGeom>
        </p:spPr>
        <p:txBody>
          <a:bodyPr wrap="square">
            <a:spAutoFit/>
          </a:bodyPr>
          <a:lstStyle/>
          <a:p>
            <a:r>
              <a:rPr lang="en-US" sz="1600" dirty="0">
                <a:solidFill>
                  <a:schemeClr val="bg2"/>
                </a:solidFill>
                <a:latin typeface="Lucida Console" panose="020B0609040504020204" pitchFamily="49" charset="0"/>
                <a:ea typeface="Amazon Ember Light" charset="0"/>
                <a:cs typeface="Amazon Ember Light" charset="0"/>
              </a:rPr>
              <a:t>&gt;&gt;  </a:t>
            </a:r>
            <a:r>
              <a:rPr lang="en-US" sz="1600" dirty="0" err="1">
                <a:solidFill>
                  <a:schemeClr val="bg2"/>
                </a:solidFill>
                <a:latin typeface="Lucida Console" panose="020B0609040504020204" pitchFamily="49" charset="0"/>
                <a:ea typeface="Amazon Ember Light" charset="0"/>
                <a:cs typeface="Amazon Ember Light" charset="0"/>
              </a:rPr>
              <a:t>aws</a:t>
            </a:r>
            <a:r>
              <a:rPr lang="en-US" sz="1600" dirty="0">
                <a:solidFill>
                  <a:schemeClr val="bg2"/>
                </a:solidFill>
                <a:latin typeface="Lucida Console" panose="020B0609040504020204" pitchFamily="49" charset="0"/>
                <a:ea typeface="Amazon Ember Light" charset="0"/>
                <a:cs typeface="Amazon Ember Light" charset="0"/>
              </a:rPr>
              <a:t> lambda create-function --function-name dictate-function --handler </a:t>
            </a:r>
            <a:r>
              <a:rPr lang="en-US" sz="1600" dirty="0" err="1">
                <a:solidFill>
                  <a:schemeClr val="bg2"/>
                </a:solidFill>
                <a:latin typeface="Lucida Console" panose="020B0609040504020204" pitchFamily="49" charset="0"/>
                <a:ea typeface="Amazon Ember Light" charset="0"/>
                <a:cs typeface="Amazon Ember Light" charset="0"/>
              </a:rPr>
              <a:t>app.lambda_handler</a:t>
            </a:r>
            <a:endParaRPr lang="en-US" sz="1600" dirty="0">
              <a:solidFill>
                <a:schemeClr val="bg2"/>
              </a:solidFill>
              <a:latin typeface="Lucida Console" panose="020B0609040504020204" pitchFamily="49" charset="0"/>
              <a:ea typeface="Amazon Ember Light" charset="0"/>
              <a:cs typeface="Amazon Ember Light" charset="0"/>
            </a:endParaRPr>
          </a:p>
          <a:p>
            <a:r>
              <a:rPr lang="en-US" sz="1600" dirty="0">
                <a:solidFill>
                  <a:schemeClr val="bg2"/>
                </a:solidFill>
                <a:latin typeface="Lucida Console" panose="020B0609040504020204" pitchFamily="49" charset="0"/>
                <a:ea typeface="Amazon Ember Light" charset="0"/>
                <a:cs typeface="Amazon Ember Light" charset="0"/>
              </a:rPr>
              <a:t>--runtime python3.8 -–role </a:t>
            </a:r>
            <a:r>
              <a:rPr lang="en-US" sz="1600" dirty="0" err="1">
                <a:solidFill>
                  <a:schemeClr val="bg2"/>
                </a:solidFill>
                <a:latin typeface="Lucida Console" panose="020B0609040504020204" pitchFamily="49" charset="0"/>
                <a:ea typeface="Amazon Ember Light" charset="0"/>
                <a:cs typeface="Amazon Ember Light" charset="0"/>
              </a:rPr>
              <a:t>arn:aws:iam</a:t>
            </a:r>
            <a:r>
              <a:rPr lang="en-US" sz="1600" dirty="0">
                <a:solidFill>
                  <a:schemeClr val="bg2"/>
                </a:solidFill>
                <a:latin typeface="Lucida Console" panose="020B0609040504020204" pitchFamily="49" charset="0"/>
                <a:ea typeface="Amazon Ember Light" charset="0"/>
                <a:cs typeface="Amazon Ember Light" charset="0"/>
              </a:rPr>
              <a:t>::563926481938:role/</a:t>
            </a:r>
            <a:r>
              <a:rPr lang="en-US" sz="1600" dirty="0" err="1">
                <a:solidFill>
                  <a:schemeClr val="bg2"/>
                </a:solidFill>
                <a:latin typeface="Lucida Console" panose="020B0609040504020204" pitchFamily="49" charset="0"/>
                <a:ea typeface="Amazon Ember Light" charset="0"/>
                <a:cs typeface="Amazon Ember Light" charset="0"/>
              </a:rPr>
              <a:t>lambdaPollyRole</a:t>
            </a:r>
            <a:r>
              <a:rPr lang="en-US" sz="1600" dirty="0">
                <a:solidFill>
                  <a:schemeClr val="bg2"/>
                </a:solidFill>
                <a:latin typeface="Lucida Console" panose="020B0609040504020204" pitchFamily="49" charset="0"/>
                <a:ea typeface="Amazon Ember Light" charset="0"/>
                <a:cs typeface="Amazon Ember Light" charset="0"/>
              </a:rPr>
              <a:t> --environment Variables={TABLE_NAME=$</a:t>
            </a:r>
            <a:r>
              <a:rPr lang="en-US" sz="1600" dirty="0" err="1">
                <a:solidFill>
                  <a:schemeClr val="bg2"/>
                </a:solidFill>
                <a:latin typeface="Lucida Console" panose="020B0609040504020204" pitchFamily="49" charset="0"/>
                <a:ea typeface="Amazon Ember Light" charset="0"/>
                <a:cs typeface="Amazon Ember Light" charset="0"/>
              </a:rPr>
              <a:t>notesTable</a:t>
            </a:r>
            <a:r>
              <a:rPr lang="en-US" sz="1600" dirty="0">
                <a:solidFill>
                  <a:schemeClr val="bg2"/>
                </a:solidFill>
                <a:latin typeface="Lucida Console" panose="020B0609040504020204" pitchFamily="49" charset="0"/>
                <a:ea typeface="Amazon Ember Light" charset="0"/>
                <a:cs typeface="Amazon Ember Light" charset="0"/>
              </a:rPr>
              <a:t>} --zip-file fileb://dictate-function.zip</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LastUpdateStatus</a:t>
            </a:r>
            <a:r>
              <a:rPr lang="en-US" sz="1600" dirty="0">
                <a:solidFill>
                  <a:srgbClr val="92D050"/>
                </a:solidFill>
                <a:latin typeface="Lucida Console" panose="020B0609040504020204" pitchFamily="49" charset="0"/>
                <a:ea typeface="Amazon Ember Light" charset="0"/>
                <a:cs typeface="Amazon Ember Light" charset="0"/>
              </a:rPr>
              <a:t>": "Successful",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FunctionName</a:t>
            </a:r>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dictateABC</a:t>
            </a:r>
            <a:r>
              <a:rPr lang="en-US" sz="1600" dirty="0">
                <a:solidFill>
                  <a:srgbClr val="92D050"/>
                </a:solidFill>
                <a:latin typeface="Lucida Console" panose="020B0609040504020204" pitchFamily="49" charset="0"/>
                <a:ea typeface="Amazon Ember Light" charset="0"/>
                <a:cs typeface="Amazon Ember Light" charset="0"/>
              </a:rPr>
              <a:t>",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LastModified</a:t>
            </a:r>
            <a:r>
              <a:rPr lang="en-US" sz="1600" dirty="0">
                <a:solidFill>
                  <a:srgbClr val="92D050"/>
                </a:solidFill>
                <a:latin typeface="Lucida Console" panose="020B0609040504020204" pitchFamily="49" charset="0"/>
                <a:ea typeface="Amazon Ember Light" charset="0"/>
                <a:cs typeface="Amazon Ember Light" charset="0"/>
              </a:rPr>
              <a:t>": "2021-08-18T20:46:28.341+0000",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RevisionId</a:t>
            </a:r>
            <a:r>
              <a:rPr lang="en-US" sz="1600" dirty="0">
                <a:solidFill>
                  <a:srgbClr val="92D050"/>
                </a:solidFill>
                <a:latin typeface="Lucida Console" panose="020B0609040504020204" pitchFamily="49" charset="0"/>
                <a:ea typeface="Amazon Ember Light" charset="0"/>
                <a:cs typeface="Amazon Ember Light" charset="0"/>
              </a:rPr>
              <a:t>": "a76cada1-ee56-4b0b-924e-d2c38fbdf9ab",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MemorySize</a:t>
            </a:r>
            <a:r>
              <a:rPr lang="en-US" sz="1600" dirty="0">
                <a:solidFill>
                  <a:srgbClr val="92D050"/>
                </a:solidFill>
                <a:latin typeface="Lucida Console" panose="020B0609040504020204" pitchFamily="49" charset="0"/>
                <a:ea typeface="Amazon Ember Light" charset="0"/>
                <a:cs typeface="Amazon Ember Light" charset="0"/>
              </a:rPr>
              <a:t>": 128, </a:t>
            </a:r>
          </a:p>
          <a:p>
            <a:r>
              <a:rPr lang="en-US" sz="1600" dirty="0">
                <a:solidFill>
                  <a:srgbClr val="92D050"/>
                </a:solidFill>
                <a:latin typeface="Lucida Console" panose="020B0609040504020204" pitchFamily="49" charset="0"/>
                <a:ea typeface="Amazon Ember Light" charset="0"/>
                <a:cs typeface="Amazon Ember Light" charset="0"/>
              </a:rPr>
              <a:t>    "Environment": { "Variables": { "TABLE_NAME": "Notes" } }, </a:t>
            </a:r>
          </a:p>
          <a:p>
            <a:r>
              <a:rPr lang="en-US" sz="1600" dirty="0">
                <a:solidFill>
                  <a:srgbClr val="92D050"/>
                </a:solidFill>
                <a:latin typeface="Lucida Console" panose="020B0609040504020204" pitchFamily="49" charset="0"/>
                <a:ea typeface="Amazon Ember Light" charset="0"/>
                <a:cs typeface="Amazon Ember Light" charset="0"/>
              </a:rPr>
              <a:t>    "State": "Active", </a:t>
            </a:r>
          </a:p>
          <a:p>
            <a:r>
              <a:rPr lang="en-US" sz="1600" dirty="0">
                <a:solidFill>
                  <a:srgbClr val="92D050"/>
                </a:solidFill>
                <a:latin typeface="Lucida Console" panose="020B0609040504020204" pitchFamily="49" charset="0"/>
                <a:ea typeface="Amazon Ember Light" charset="0"/>
                <a:cs typeface="Amazon Ember Light" charset="0"/>
              </a:rPr>
              <a:t>    "Version": "$LATEST", </a:t>
            </a:r>
          </a:p>
          <a:p>
            <a:r>
              <a:rPr lang="en-US" sz="1600" dirty="0">
                <a:solidFill>
                  <a:srgbClr val="92D050"/>
                </a:solidFill>
                <a:latin typeface="Lucida Console" panose="020B0609040504020204" pitchFamily="49" charset="0"/>
                <a:ea typeface="Amazon Ember Light" charset="0"/>
                <a:cs typeface="Amazon Ember Light" charset="0"/>
              </a:rPr>
              <a:t>    "Role": "</a:t>
            </a:r>
            <a:r>
              <a:rPr lang="en-US" sz="1600" dirty="0" err="1">
                <a:solidFill>
                  <a:srgbClr val="92D050"/>
                </a:solidFill>
                <a:latin typeface="Lucida Console" panose="020B0609040504020204" pitchFamily="49" charset="0"/>
                <a:ea typeface="Amazon Ember Light" charset="0"/>
                <a:cs typeface="Amazon Ember Light" charset="0"/>
              </a:rPr>
              <a:t>arn:aws:iam</a:t>
            </a:r>
            <a:r>
              <a:rPr lang="en-US" sz="1600" dirty="0">
                <a:solidFill>
                  <a:srgbClr val="92D050"/>
                </a:solidFill>
                <a:latin typeface="Lucida Console" panose="020B0609040504020204" pitchFamily="49" charset="0"/>
                <a:ea typeface="Amazon Ember Light" charset="0"/>
                <a:cs typeface="Amazon Ember Light" charset="0"/>
              </a:rPr>
              <a:t>::563926481938:role/</a:t>
            </a:r>
            <a:r>
              <a:rPr lang="en-US" sz="1600" dirty="0" err="1">
                <a:solidFill>
                  <a:srgbClr val="92D050"/>
                </a:solidFill>
                <a:latin typeface="Lucida Console" panose="020B0609040504020204" pitchFamily="49" charset="0"/>
                <a:ea typeface="Amazon Ember Light" charset="0"/>
                <a:cs typeface="Amazon Ember Light" charset="0"/>
              </a:rPr>
              <a:t>lambdaPollyRole</a:t>
            </a:r>
            <a:r>
              <a:rPr lang="en-US" sz="1600" dirty="0">
                <a:solidFill>
                  <a:srgbClr val="92D050"/>
                </a:solidFill>
                <a:latin typeface="Lucida Console" panose="020B0609040504020204" pitchFamily="49" charset="0"/>
                <a:ea typeface="Amazon Ember Light" charset="0"/>
                <a:cs typeface="Amazon Ember Light" charset="0"/>
              </a:rPr>
              <a:t>", </a:t>
            </a:r>
          </a:p>
          <a:p>
            <a:r>
              <a:rPr lang="en-US" sz="1600" dirty="0">
                <a:solidFill>
                  <a:srgbClr val="92D050"/>
                </a:solidFill>
                <a:latin typeface="Lucida Console" panose="020B0609040504020204" pitchFamily="49" charset="0"/>
                <a:ea typeface="Amazon Ember Light" charset="0"/>
                <a:cs typeface="Amazon Ember Light" charset="0"/>
              </a:rPr>
              <a:t>    "Timeout": 3, </a:t>
            </a:r>
          </a:p>
          <a:p>
            <a:r>
              <a:rPr lang="en-US" sz="1600" dirty="0">
                <a:solidFill>
                  <a:srgbClr val="92D050"/>
                </a:solidFill>
                <a:latin typeface="Lucida Console" panose="020B0609040504020204" pitchFamily="49" charset="0"/>
                <a:ea typeface="Amazon Ember Light" charset="0"/>
                <a:cs typeface="Amazon Ember Light" charset="0"/>
              </a:rPr>
              <a:t>    "Handler": "</a:t>
            </a:r>
            <a:r>
              <a:rPr lang="en-US" sz="1600" dirty="0" err="1">
                <a:solidFill>
                  <a:srgbClr val="92D050"/>
                </a:solidFill>
                <a:latin typeface="Lucida Console" panose="020B0609040504020204" pitchFamily="49" charset="0"/>
                <a:ea typeface="Amazon Ember Light" charset="0"/>
                <a:cs typeface="Amazon Ember Light" charset="0"/>
              </a:rPr>
              <a:t>app.lambda_handler</a:t>
            </a:r>
            <a:r>
              <a:rPr lang="en-US" sz="1600" dirty="0">
                <a:solidFill>
                  <a:srgbClr val="92D050"/>
                </a:solidFill>
                <a:latin typeface="Lucida Console" panose="020B0609040504020204" pitchFamily="49" charset="0"/>
                <a:ea typeface="Amazon Ember Light" charset="0"/>
                <a:cs typeface="Amazon Ember Light" charset="0"/>
              </a:rPr>
              <a:t>", </a:t>
            </a:r>
          </a:p>
          <a:p>
            <a:r>
              <a:rPr lang="en-US" sz="1600" dirty="0">
                <a:solidFill>
                  <a:srgbClr val="92D050"/>
                </a:solidFill>
                <a:latin typeface="Lucida Console" panose="020B0609040504020204" pitchFamily="49" charset="0"/>
                <a:ea typeface="Amazon Ember Light" charset="0"/>
                <a:cs typeface="Amazon Ember Light" charset="0"/>
              </a:rPr>
              <a:t>    "Runtime": "python3.8",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TracingConfig</a:t>
            </a:r>
            <a:r>
              <a:rPr lang="en-US" sz="1600" dirty="0">
                <a:solidFill>
                  <a:srgbClr val="92D050"/>
                </a:solidFill>
                <a:latin typeface="Lucida Console" panose="020B0609040504020204" pitchFamily="49" charset="0"/>
                <a:ea typeface="Amazon Ember Light" charset="0"/>
                <a:cs typeface="Amazon Ember Light" charset="0"/>
              </a:rPr>
              <a:t>": { "Mode": "</a:t>
            </a:r>
            <a:r>
              <a:rPr lang="en-US" sz="1600" dirty="0" err="1">
                <a:solidFill>
                  <a:srgbClr val="92D050"/>
                </a:solidFill>
                <a:latin typeface="Lucida Console" panose="020B0609040504020204" pitchFamily="49" charset="0"/>
                <a:ea typeface="Amazon Ember Light" charset="0"/>
                <a:cs typeface="Amazon Ember Light" charset="0"/>
              </a:rPr>
              <a:t>PassThrough</a:t>
            </a:r>
            <a:r>
              <a:rPr lang="en-US" sz="1600" dirty="0">
                <a:solidFill>
                  <a:srgbClr val="92D050"/>
                </a:solidFill>
                <a:latin typeface="Lucida Console" panose="020B0609040504020204" pitchFamily="49" charset="0"/>
                <a:ea typeface="Amazon Ember Light" charset="0"/>
                <a:cs typeface="Amazon Ember Light" charset="0"/>
              </a:rPr>
              <a:t>" }, </a:t>
            </a:r>
          </a:p>
          <a:p>
            <a:r>
              <a:rPr lang="en-US" sz="1600" dirty="0">
                <a:solidFill>
                  <a:srgbClr val="92D050"/>
                </a:solidFill>
                <a:latin typeface="Lucida Console" panose="020B0609040504020204" pitchFamily="49" charset="0"/>
                <a:ea typeface="Amazon Ember Light" charset="0"/>
                <a:cs typeface="Amazon Ember Light" charset="0"/>
              </a:rPr>
              <a:t>    "CodeSha256": "Oow63xlj1nCVbbfY2rJGTjAAclBrufctZxzjfXt0MOU=", </a:t>
            </a:r>
          </a:p>
          <a:p>
            <a:r>
              <a:rPr lang="en-US" sz="1600" dirty="0">
                <a:solidFill>
                  <a:srgbClr val="92D050"/>
                </a:solidFill>
                <a:latin typeface="Lucida Console" panose="020B0609040504020204" pitchFamily="49" charset="0"/>
                <a:ea typeface="Amazon Ember Light" charset="0"/>
                <a:cs typeface="Amazon Ember Light" charset="0"/>
              </a:rPr>
              <a:t>    "Description": "",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CodeSize</a:t>
            </a:r>
            <a:r>
              <a:rPr lang="en-US" sz="1600" dirty="0">
                <a:solidFill>
                  <a:srgbClr val="92D050"/>
                </a:solidFill>
                <a:latin typeface="Lucida Console" panose="020B0609040504020204" pitchFamily="49" charset="0"/>
                <a:ea typeface="Amazon Ember Light" charset="0"/>
                <a:cs typeface="Amazon Ember Light" charset="0"/>
              </a:rPr>
              <a:t>": 1273,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FunctionArn</a:t>
            </a:r>
            <a:r>
              <a:rPr lang="en-US" sz="1600" dirty="0">
                <a:solidFill>
                  <a:srgbClr val="92D050"/>
                </a:solidFill>
                <a:latin typeface="Lucida Console" panose="020B0609040504020204" pitchFamily="49" charset="0"/>
                <a:ea typeface="Amazon Ember Light" charset="0"/>
                <a:cs typeface="Amazon Ember Light" charset="0"/>
              </a:rPr>
              <a:t>": "arn:aws:lambda:us-west-2:563926481938:function:dictateABC",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PackageType</a:t>
            </a:r>
            <a:r>
              <a:rPr lang="en-US" sz="1600" dirty="0">
                <a:solidFill>
                  <a:srgbClr val="92D050"/>
                </a:solidFill>
                <a:latin typeface="Lucida Console" panose="020B0609040504020204" pitchFamily="49" charset="0"/>
                <a:ea typeface="Amazon Ember Light" charset="0"/>
                <a:cs typeface="Amazon Ember Light" charset="0"/>
              </a:rPr>
              <a:t>": "Zip"}</a:t>
            </a:r>
          </a:p>
        </p:txBody>
      </p:sp>
    </p:spTree>
    <p:custDataLst>
      <p:tags r:id="rId1"/>
    </p:custDataLst>
    <p:extLst>
      <p:ext uri="{BB962C8B-B14F-4D97-AF65-F5344CB8AC3E}">
        <p14:creationId xmlns:p14="http://schemas.microsoft.com/office/powerpoint/2010/main" val="234858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t>34</a:t>
            </a:fld>
            <a:endParaRPr lang="en-US" dirty="0"/>
          </a:p>
        </p:txBody>
      </p:sp>
      <p:sp>
        <p:nvSpPr>
          <p:cNvPr id="2" name="Title 1"/>
          <p:cNvSpPr>
            <a:spLocks noGrp="1"/>
          </p:cNvSpPr>
          <p:nvPr>
            <p:ph type="title"/>
          </p:nvPr>
        </p:nvSpPr>
        <p:spPr/>
        <p:txBody>
          <a:bodyPr/>
          <a:lstStyle/>
          <a:p>
            <a:r>
              <a:rPr lang="en-US" sz="3200" dirty="0"/>
              <a:t>Update the function configuration (AWS CLI)</a:t>
            </a:r>
          </a:p>
        </p:txBody>
      </p:sp>
      <p:grpSp>
        <p:nvGrpSpPr>
          <p:cNvPr id="8" name="terminal" descr="Terminal window with AWS CLI command and response.">
            <a:extLst>
              <a:ext uri="{FF2B5EF4-FFF2-40B4-BE49-F238E27FC236}">
                <a16:creationId xmlns:a16="http://schemas.microsoft.com/office/drawing/2014/main" id="{F450D8A3-6942-4AE5-A221-83C6F2D4462D}"/>
              </a:ext>
            </a:extLst>
          </p:cNvPr>
          <p:cNvGrpSpPr/>
          <p:nvPr/>
        </p:nvGrpSpPr>
        <p:grpSpPr>
          <a:xfrm>
            <a:off x="169032" y="1777179"/>
            <a:ext cx="11784618" cy="4044896"/>
            <a:chOff x="436569" y="4396565"/>
            <a:chExt cx="11214178" cy="4044896"/>
          </a:xfrm>
        </p:grpSpPr>
        <p:sp>
          <p:nvSpPr>
            <p:cNvPr id="9" name="Rounded Rectangle 10">
              <a:extLst>
                <a:ext uri="{FF2B5EF4-FFF2-40B4-BE49-F238E27FC236}">
                  <a16:creationId xmlns:a16="http://schemas.microsoft.com/office/drawing/2014/main" id="{A7C10FFE-DAB1-4DD1-BB14-E0735CB58C30}"/>
                </a:ext>
              </a:extLst>
            </p:cNvPr>
            <p:cNvSpPr/>
            <p:nvPr/>
          </p:nvSpPr>
          <p:spPr>
            <a:xfrm>
              <a:off x="436569" y="4537079"/>
              <a:ext cx="11214178" cy="3904382"/>
            </a:xfrm>
            <a:prstGeom prst="roundRect">
              <a:avLst>
                <a:gd name="adj" fmla="val 0"/>
              </a:avLst>
            </a:prstGeom>
            <a:solidFill>
              <a:schemeClr val="tx1"/>
            </a:solidFill>
            <a:ln w="12700">
              <a:solidFill>
                <a:schemeClr val="accent1">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600" dirty="0">
                <a:latin typeface="Lucida Console" panose="020B0609040504020204" pitchFamily="49" charset="0"/>
              </a:endParaRPr>
            </a:p>
          </p:txBody>
        </p:sp>
        <p:sp>
          <p:nvSpPr>
            <p:cNvPr id="10" name="Rectangle 9">
              <a:extLst>
                <a:ext uri="{FF2B5EF4-FFF2-40B4-BE49-F238E27FC236}">
                  <a16:creationId xmlns:a16="http://schemas.microsoft.com/office/drawing/2014/main" id="{7E1CFECC-80E4-4052-B8EC-0B464810A6AC}"/>
                </a:ext>
              </a:extLst>
            </p:cNvPr>
            <p:cNvSpPr/>
            <p:nvPr/>
          </p:nvSpPr>
          <p:spPr>
            <a:xfrm>
              <a:off x="436569" y="4396565"/>
              <a:ext cx="11214178" cy="338554"/>
            </a:xfrm>
            <a:prstGeom prst="rect">
              <a:avLst/>
            </a:prstGeom>
            <a:solidFill>
              <a:schemeClr val="accent3"/>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Lucida Console" panose="020B0609040504020204" pitchFamily="49" charset="0"/>
                </a:rPr>
                <a:t>Terminal                                                                          X</a:t>
              </a:r>
            </a:p>
          </p:txBody>
        </p:sp>
      </p:grpSp>
      <p:sp>
        <p:nvSpPr>
          <p:cNvPr id="3" name="Rectangle 2">
            <a:extLst>
              <a:ext uri="{FF2B5EF4-FFF2-40B4-BE49-F238E27FC236}">
                <a16:creationId xmlns:a16="http://schemas.microsoft.com/office/drawing/2014/main" id="{91EFD8DA-4B6F-4347-A1A7-A4635F899887}"/>
              </a:ext>
            </a:extLst>
          </p:cNvPr>
          <p:cNvSpPr/>
          <p:nvPr/>
        </p:nvSpPr>
        <p:spPr>
          <a:xfrm>
            <a:off x="257031" y="2256246"/>
            <a:ext cx="11496819" cy="3293209"/>
          </a:xfrm>
          <a:prstGeom prst="rect">
            <a:avLst/>
          </a:prstGeom>
        </p:spPr>
        <p:txBody>
          <a:bodyPr wrap="square">
            <a:spAutoFit/>
          </a:bodyPr>
          <a:lstStyle/>
          <a:p>
            <a:r>
              <a:rPr lang="en-US" sz="1600" dirty="0">
                <a:solidFill>
                  <a:schemeClr val="bg2"/>
                </a:solidFill>
                <a:latin typeface="Lucida Console" panose="020B0609040504020204" pitchFamily="49" charset="0"/>
                <a:ea typeface="Amazon Ember Light" charset="0"/>
                <a:cs typeface="Amazon Ember Light" charset="0"/>
              </a:rPr>
              <a:t>&gt;&gt; </a:t>
            </a:r>
            <a:r>
              <a:rPr lang="en-US" sz="1600" dirty="0" err="1">
                <a:solidFill>
                  <a:schemeClr val="bg2"/>
                </a:solidFill>
                <a:latin typeface="Lucida Console" panose="020B0609040504020204" pitchFamily="49" charset="0"/>
                <a:ea typeface="Amazon Ember Light" charset="0"/>
                <a:cs typeface="Amazon Ember Light" charset="0"/>
              </a:rPr>
              <a:t>aws</a:t>
            </a:r>
            <a:r>
              <a:rPr lang="en-US" sz="1600" dirty="0">
                <a:solidFill>
                  <a:schemeClr val="bg2"/>
                </a:solidFill>
                <a:latin typeface="Lucida Console" panose="020B0609040504020204" pitchFamily="49" charset="0"/>
                <a:ea typeface="Amazon Ember Light" charset="0"/>
                <a:cs typeface="Amazon Ember Light" charset="0"/>
              </a:rPr>
              <a:t> lambda update-function-configuration --function-name dictate-function </a:t>
            </a:r>
          </a:p>
          <a:p>
            <a:r>
              <a:rPr lang="en-US" sz="1600" dirty="0">
                <a:solidFill>
                  <a:schemeClr val="bg2"/>
                </a:solidFill>
                <a:latin typeface="Lucida Console" panose="020B0609040504020204" pitchFamily="49" charset="0"/>
                <a:ea typeface="Amazon Ember Light" charset="0"/>
                <a:cs typeface="Amazon Ember Light" charset="0"/>
              </a:rPr>
              <a:t>   --environment Variables="{MP3_BUCKET_NAME=$</a:t>
            </a:r>
            <a:r>
              <a:rPr lang="en-US" sz="1600" dirty="0" err="1">
                <a:solidFill>
                  <a:schemeClr val="bg2"/>
                </a:solidFill>
                <a:latin typeface="Lucida Console" panose="020B0609040504020204" pitchFamily="49" charset="0"/>
                <a:ea typeface="Amazon Ember Light" charset="0"/>
                <a:cs typeface="Amazon Ember Light" charset="0"/>
              </a:rPr>
              <a:t>apiBucket,Notes_Table</a:t>
            </a:r>
            <a:r>
              <a:rPr lang="en-US" sz="1600" dirty="0">
                <a:solidFill>
                  <a:schemeClr val="bg2"/>
                </a:solidFill>
                <a:latin typeface="Lucida Console" panose="020B0609040504020204" pitchFamily="49" charset="0"/>
                <a:ea typeface="Amazon Ember Light" charset="0"/>
                <a:cs typeface="Amazon Ember Light" charset="0"/>
              </a:rPr>
              <a:t>=$</a:t>
            </a:r>
            <a:r>
              <a:rPr lang="en-US" sz="1600" dirty="0" err="1">
                <a:solidFill>
                  <a:schemeClr val="bg2"/>
                </a:solidFill>
                <a:latin typeface="Lucida Console" panose="020B0609040504020204" pitchFamily="49" charset="0"/>
                <a:ea typeface="Amazon Ember Light" charset="0"/>
                <a:cs typeface="Amazon Ember Light" charset="0"/>
              </a:rPr>
              <a:t>notesTable</a:t>
            </a:r>
            <a:r>
              <a:rPr lang="en-US" sz="1600" dirty="0">
                <a:solidFill>
                  <a:schemeClr val="bg2"/>
                </a:solidFill>
                <a:latin typeface="Lucida Console" panose="020B0609040504020204" pitchFamily="49" charset="0"/>
                <a:ea typeface="Amazon Ember Light" charset="0"/>
                <a:cs typeface="Amazon Ember Light" charset="0"/>
              </a:rPr>
              <a:t>}"</a:t>
            </a:r>
          </a:p>
          <a:p>
            <a:r>
              <a:rPr lang="en-US" sz="1600" dirty="0">
                <a:solidFill>
                  <a:srgbClr val="92D050"/>
                </a:solidFill>
                <a:latin typeface="Lucida Console" panose="020B0609040504020204" pitchFamily="49" charset="0"/>
                <a:ea typeface="Amazon Ember Light" charset="0"/>
                <a:cs typeface="Amazon Ember Light" charset="0"/>
              </a:rPr>
              <a:t>{</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FunctionName</a:t>
            </a:r>
            <a:r>
              <a:rPr lang="en-US" sz="1600" dirty="0">
                <a:solidFill>
                  <a:srgbClr val="92D050"/>
                </a:solidFill>
                <a:latin typeface="Lucida Console" panose="020B0609040504020204" pitchFamily="49" charset="0"/>
                <a:ea typeface="Amazon Ember Light" charset="0"/>
                <a:cs typeface="Amazon Ember Light" charset="0"/>
              </a:rPr>
              <a:t>": "dictate-function",</a:t>
            </a:r>
          </a:p>
          <a:p>
            <a:r>
              <a:rPr lang="en-US" sz="1600" dirty="0">
                <a:solidFill>
                  <a:schemeClr val="bg1"/>
                </a:solidFill>
                <a:latin typeface="Lucida Console" panose="020B0609040504020204" pitchFamily="49" charset="0"/>
                <a:ea typeface="Amazon Ember Light" charset="0"/>
                <a:cs typeface="Amazon Ember Light" charset="0"/>
              </a:rPr>
              <a:t>     . . .</a:t>
            </a:r>
          </a:p>
          <a:p>
            <a:r>
              <a:rPr lang="en-US" sz="1600" dirty="0">
                <a:solidFill>
                  <a:srgbClr val="92D050"/>
                </a:solidFill>
                <a:latin typeface="Lucida Console" panose="020B0609040504020204" pitchFamily="49" charset="0"/>
                <a:ea typeface="Amazon Ember Light" charset="0"/>
                <a:cs typeface="Amazon Ember Light" charset="0"/>
              </a:rPr>
              <a:t>    "Environment": {</a:t>
            </a:r>
          </a:p>
          <a:p>
            <a:r>
              <a:rPr lang="en-US" sz="1600" dirty="0">
                <a:solidFill>
                  <a:srgbClr val="92D050"/>
                </a:solidFill>
                <a:latin typeface="Lucida Console" panose="020B0609040504020204" pitchFamily="49" charset="0"/>
                <a:ea typeface="Amazon Ember Light" charset="0"/>
                <a:cs typeface="Amazon Ember Light" charset="0"/>
              </a:rPr>
              <a:t>        "Variables": {</a:t>
            </a:r>
          </a:p>
          <a:p>
            <a:r>
              <a:rPr lang="en-US" sz="1600" dirty="0">
                <a:solidFill>
                  <a:srgbClr val="92D050"/>
                </a:solidFill>
                <a:latin typeface="Lucida Console" panose="020B0609040504020204" pitchFamily="49" charset="0"/>
                <a:ea typeface="Amazon Ember Light" charset="0"/>
                <a:cs typeface="Amazon Ember Light" charset="0"/>
              </a:rPr>
              <a:t>            "MP3_BUCKET_NAME": "labstack-ykantos-qbtxaus339lj-pollynotesapibucket",</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Notes_Table</a:t>
            </a:r>
            <a:r>
              <a:rPr lang="en-US" sz="1600" dirty="0">
                <a:solidFill>
                  <a:srgbClr val="92D050"/>
                </a:solidFill>
                <a:latin typeface="Lucida Console" panose="020B0609040504020204" pitchFamily="49" charset="0"/>
                <a:ea typeface="Amazon Ember Light" charset="0"/>
                <a:cs typeface="Amazon Ember Light" charset="0"/>
              </a:rPr>
              <a:t>": "</a:t>
            </a:r>
            <a:r>
              <a:rPr lang="en-US" sz="1600" dirty="0" err="1">
                <a:solidFill>
                  <a:srgbClr val="92D050"/>
                </a:solidFill>
                <a:latin typeface="Lucida Console" panose="020B0609040504020204" pitchFamily="49" charset="0"/>
                <a:ea typeface="Amazon Ember Light" charset="0"/>
                <a:cs typeface="Amazon Ember Light" charset="0"/>
              </a:rPr>
              <a:t>pollynotes_table</a:t>
            </a:r>
            <a:r>
              <a:rPr lang="en-US" sz="1600" dirty="0">
                <a:solidFill>
                  <a:srgbClr val="92D050"/>
                </a:solidFill>
                <a:latin typeface="Lucida Console" panose="020B0609040504020204" pitchFamily="49" charset="0"/>
                <a:ea typeface="Amazon Ember Light" charset="0"/>
                <a:cs typeface="Amazon Ember Light" charset="0"/>
              </a:rPr>
              <a:t>"</a:t>
            </a:r>
          </a:p>
          <a:p>
            <a:r>
              <a:rPr lang="en-US" sz="1600" dirty="0">
                <a:solidFill>
                  <a:srgbClr val="92D050"/>
                </a:solidFill>
                <a:latin typeface="Lucida Console" panose="020B0609040504020204" pitchFamily="49" charset="0"/>
                <a:ea typeface="Amazon Ember Light" charset="0"/>
                <a:cs typeface="Amazon Ember Light" charset="0"/>
              </a:rPr>
              <a:t>        }</a:t>
            </a:r>
          </a:p>
          <a:p>
            <a:r>
              <a:rPr lang="en-US" sz="1600" dirty="0">
                <a:solidFill>
                  <a:srgbClr val="92D050"/>
                </a:solidFill>
                <a:latin typeface="Lucida Console" panose="020B0609040504020204" pitchFamily="49" charset="0"/>
                <a:ea typeface="Amazon Ember Light" charset="0"/>
                <a:cs typeface="Amazon Ember Light" charset="0"/>
              </a:rPr>
              <a:t>    },</a:t>
            </a:r>
          </a:p>
          <a:p>
            <a:r>
              <a:rPr lang="en-US" sz="1600" dirty="0">
                <a:solidFill>
                  <a:srgbClr val="92D050"/>
                </a:solidFill>
                <a:latin typeface="Lucida Console" panose="020B0609040504020204" pitchFamily="49" charset="0"/>
                <a:ea typeface="Amazon Ember Light" charset="0"/>
                <a:cs typeface="Amazon Ember Light" charset="0"/>
              </a:rPr>
              <a:t>    </a:t>
            </a:r>
            <a:r>
              <a:rPr lang="en-US" sz="1600" dirty="0">
                <a:solidFill>
                  <a:schemeClr val="bg1"/>
                </a:solidFill>
                <a:latin typeface="Lucida Console" panose="020B0609040504020204" pitchFamily="49" charset="0"/>
                <a:ea typeface="Amazon Ember Light" charset="0"/>
                <a:cs typeface="Amazon Ember Light" charset="0"/>
              </a:rPr>
              <a:t>. . .</a:t>
            </a:r>
            <a:br>
              <a:rPr lang="en-US" sz="1600" dirty="0">
                <a:solidFill>
                  <a:schemeClr val="bg1"/>
                </a:solidFill>
                <a:latin typeface="Lucida Console" panose="020B0609040504020204" pitchFamily="49" charset="0"/>
                <a:ea typeface="Amazon Ember Light" charset="0"/>
                <a:cs typeface="Amazon Ember Light" charset="0"/>
              </a:rPr>
            </a:br>
            <a:r>
              <a:rPr lang="en-US" sz="1600" dirty="0">
                <a:solidFill>
                  <a:srgbClr val="92D050"/>
                </a:solidFill>
                <a:latin typeface="Lucida Console" panose="020B0609040504020204" pitchFamily="49"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2291655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35</a:t>
            </a:fld>
            <a:endParaRPr lang="en-US" dirty="0"/>
          </a:p>
        </p:txBody>
      </p:sp>
      <p:sp>
        <p:nvSpPr>
          <p:cNvPr id="2" name="Title 1"/>
          <p:cNvSpPr>
            <a:spLocks noGrp="1"/>
          </p:cNvSpPr>
          <p:nvPr>
            <p:ph type="title"/>
          </p:nvPr>
        </p:nvSpPr>
        <p:spPr/>
        <p:txBody>
          <a:bodyPr>
            <a:noAutofit/>
          </a:bodyPr>
          <a:lstStyle/>
          <a:p>
            <a:r>
              <a:rPr lang="en-US" sz="3000" dirty="0"/>
              <a:t>Control the runtime environment with versions and aliases</a:t>
            </a:r>
          </a:p>
        </p:txBody>
      </p:sp>
      <p:grpSp>
        <p:nvGrpSpPr>
          <p:cNvPr id="4" name="justGraphic">
            <a:extLst>
              <a:ext uri="{FF2B5EF4-FFF2-40B4-BE49-F238E27FC236}">
                <a16:creationId xmlns:a16="http://schemas.microsoft.com/office/drawing/2014/main" id="{2EF37E7B-E837-42E0-8369-98803B0F19EF}"/>
              </a:ext>
              <a:ext uri="{C183D7F6-B498-43B3-948B-1728B52AA6E4}">
                <adec:decorative xmlns:adec="http://schemas.microsoft.com/office/drawing/2017/decorative" val="1"/>
              </a:ext>
            </a:extLst>
          </p:cNvPr>
          <p:cNvGrpSpPr/>
          <p:nvPr/>
        </p:nvGrpSpPr>
        <p:grpSpPr>
          <a:xfrm>
            <a:off x="227660" y="1280179"/>
            <a:ext cx="11817232" cy="5088129"/>
            <a:chOff x="227660" y="1280179"/>
            <a:chExt cx="11817232" cy="5088129"/>
          </a:xfrm>
        </p:grpSpPr>
        <p:sp>
          <p:nvSpPr>
            <p:cNvPr id="17" name="Oval 16"/>
            <p:cNvSpPr/>
            <p:nvPr/>
          </p:nvSpPr>
          <p:spPr>
            <a:xfrm>
              <a:off x="10474922" y="3663516"/>
              <a:ext cx="982414" cy="803263"/>
            </a:xfrm>
            <a:prstGeom prst="ellipse">
              <a:avLst/>
            </a:prstGeom>
            <a:ln w="25400">
              <a:solidFill>
                <a:schemeClr val="accent6"/>
              </a:solid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600" dirty="0"/>
                <a:t>Version 1</a:t>
              </a:r>
            </a:p>
          </p:txBody>
        </p:sp>
        <p:sp>
          <p:nvSpPr>
            <p:cNvPr id="19" name="Oval 18"/>
            <p:cNvSpPr/>
            <p:nvPr/>
          </p:nvSpPr>
          <p:spPr>
            <a:xfrm>
              <a:off x="10474922" y="4352652"/>
              <a:ext cx="982414" cy="803263"/>
            </a:xfrm>
            <a:prstGeom prst="ellipse">
              <a:avLst/>
            </a:prstGeom>
            <a:ln w="25400">
              <a:solidFill>
                <a:schemeClr val="accent6"/>
              </a:solid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600" dirty="0"/>
                <a:t>Version 2</a:t>
              </a:r>
            </a:p>
          </p:txBody>
        </p:sp>
        <p:sp>
          <p:nvSpPr>
            <p:cNvPr id="20" name="Rectangle 19"/>
            <p:cNvSpPr/>
            <p:nvPr/>
          </p:nvSpPr>
          <p:spPr>
            <a:xfrm>
              <a:off x="2277528" y="3709571"/>
              <a:ext cx="8825628" cy="338554"/>
            </a:xfrm>
            <a:prstGeom prst="rect">
              <a:avLst/>
            </a:prstGeom>
          </p:spPr>
          <p:txBody>
            <a:bodyPr wrap="square">
              <a:spAutoFit/>
            </a:bodyPr>
            <a:lstStyle/>
            <a:p>
              <a:r>
                <a:rPr lang="en-US" sz="1600" kern="0" dirty="0">
                  <a:solidFill>
                    <a:schemeClr val="tx2"/>
                  </a:solidFill>
                  <a:latin typeface="Lucida Console" panose="020B0609040504020204" pitchFamily="49" charset="0"/>
                </a:rPr>
                <a:t>arn:aws:lambda:aws-region:acct-id:function:dictate-function:</a:t>
              </a:r>
              <a:r>
                <a:rPr lang="en-US" sz="1600" b="1" kern="0" dirty="0">
                  <a:solidFill>
                    <a:schemeClr val="tx2"/>
                  </a:solidFill>
                  <a:latin typeface="Lucida Console" panose="020B0609040504020204" pitchFamily="49" charset="0"/>
                </a:rPr>
                <a:t>Prod</a:t>
              </a:r>
            </a:p>
          </p:txBody>
        </p:sp>
        <p:sp>
          <p:nvSpPr>
            <p:cNvPr id="23" name="Oval 22"/>
            <p:cNvSpPr/>
            <p:nvPr/>
          </p:nvSpPr>
          <p:spPr>
            <a:xfrm>
              <a:off x="10472089" y="5010276"/>
              <a:ext cx="982414" cy="803263"/>
            </a:xfrm>
            <a:prstGeom prst="ellipse">
              <a:avLst/>
            </a:prstGeom>
            <a:ln w="25400">
              <a:solidFill>
                <a:schemeClr val="accent6"/>
              </a:solidFill>
            </a:ln>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sz="1600" dirty="0"/>
                <a:t>Version $Latest</a:t>
              </a:r>
            </a:p>
          </p:txBody>
        </p:sp>
        <p:cxnSp>
          <p:nvCxnSpPr>
            <p:cNvPr id="25" name="Straight Arrow Connector 24">
              <a:extLst>
                <a:ext uri="{FF2B5EF4-FFF2-40B4-BE49-F238E27FC236}">
                  <a16:creationId xmlns:a16="http://schemas.microsoft.com/office/drawing/2014/main" id="{09007824-0272-0D45-A534-2C1A96094958}"/>
                </a:ext>
              </a:extLst>
            </p:cNvPr>
            <p:cNvCxnSpPr>
              <a:cxnSpLocks/>
              <a:stCxn id="42" idx="4"/>
              <a:endCxn id="17" idx="2"/>
            </p:cNvCxnSpPr>
            <p:nvPr/>
          </p:nvCxnSpPr>
          <p:spPr>
            <a:xfrm rot="16200000" flipH="1">
              <a:off x="5882224" y="-527551"/>
              <a:ext cx="606189" cy="8579207"/>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9007824-0272-0D45-A534-2C1A96094958}"/>
                </a:ext>
              </a:extLst>
            </p:cNvPr>
            <p:cNvCxnSpPr>
              <a:cxnSpLocks/>
              <a:stCxn id="42" idx="4"/>
              <a:endCxn id="23" idx="2"/>
            </p:cNvCxnSpPr>
            <p:nvPr/>
          </p:nvCxnSpPr>
          <p:spPr>
            <a:xfrm rot="16200000" flipH="1">
              <a:off x="5207428" y="147246"/>
              <a:ext cx="1952949" cy="8576374"/>
            </a:xfrm>
            <a:prstGeom prst="bentConnector2">
              <a:avLst/>
            </a:prstGeom>
            <a:ln w="127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277528" y="5070516"/>
              <a:ext cx="8825628" cy="338554"/>
            </a:xfrm>
            <a:prstGeom prst="rect">
              <a:avLst/>
            </a:prstGeom>
          </p:spPr>
          <p:txBody>
            <a:bodyPr wrap="square">
              <a:spAutoFit/>
            </a:bodyPr>
            <a:lstStyle/>
            <a:p>
              <a:r>
                <a:rPr lang="en-US" sz="1600" kern="0" dirty="0">
                  <a:solidFill>
                    <a:schemeClr val="tx2"/>
                  </a:solidFill>
                  <a:latin typeface="Lucida Console" panose="020B0609040504020204" pitchFamily="49" charset="0"/>
                </a:rPr>
                <a:t>arn:aws:lambda:aws-region:acct-id:function:dictate-function:</a:t>
              </a:r>
              <a:r>
                <a:rPr lang="en-US" sz="1600" b="1" kern="0" dirty="0">
                  <a:solidFill>
                    <a:schemeClr val="tx2"/>
                  </a:solidFill>
                  <a:latin typeface="Lucida Console" panose="020B0609040504020204" pitchFamily="49" charset="0"/>
                </a:rPr>
                <a:t>Test</a:t>
              </a:r>
            </a:p>
          </p:txBody>
        </p:sp>
        <p:pic>
          <p:nvPicPr>
            <p:cNvPr id="28" name="Graphic 17">
              <a:extLst>
                <a:ext uri="{FF2B5EF4-FFF2-40B4-BE49-F238E27FC236}">
                  <a16:creationId xmlns:a16="http://schemas.microsoft.com/office/drawing/2014/main" id="{5048F60D-E38B-4B9C-B3E0-1A5028DBD8F8}"/>
                </a:ext>
              </a:extLst>
            </p:cNvPr>
            <p:cNvPicPr>
              <a:picLocks noChangeAspect="1" noChangeArrowheads="1"/>
            </p:cNvPicPr>
            <p:nvPr/>
          </p:nvPicPr>
          <p:blipFill>
            <a:blip r:embed="rId4"/>
            <a:srcRect/>
            <a:stretch/>
          </p:blipFill>
          <p:spPr bwMode="auto">
            <a:xfrm>
              <a:off x="1488989" y="12801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26">
              <a:extLst>
                <a:ext uri="{FF2B5EF4-FFF2-40B4-BE49-F238E27FC236}">
                  <a16:creationId xmlns:a16="http://schemas.microsoft.com/office/drawing/2014/main" id="{C4C56BDF-B323-4667-BD8E-B570DBEB7B5F}"/>
                </a:ext>
              </a:extLst>
            </p:cNvPr>
            <p:cNvCxnSpPr>
              <a:cxnSpLocks/>
              <a:stCxn id="28" idx="2"/>
              <a:endCxn id="42" idx="0"/>
            </p:cNvCxnSpPr>
            <p:nvPr/>
          </p:nvCxnSpPr>
          <p:spPr>
            <a:xfrm>
              <a:off x="1869989" y="2042179"/>
              <a:ext cx="25726" cy="585507"/>
            </a:xfrm>
            <a:prstGeom prst="straightConnector1">
              <a:avLst/>
            </a:prstGeom>
            <a:ln w="12700">
              <a:solidFill>
                <a:schemeClr val="tx1"/>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3E1A788-B72D-4E66-B318-78BC438C0F0C}"/>
                </a:ext>
              </a:extLst>
            </p:cNvPr>
            <p:cNvSpPr/>
            <p:nvPr/>
          </p:nvSpPr>
          <p:spPr>
            <a:xfrm>
              <a:off x="2250989" y="1491902"/>
              <a:ext cx="3887603" cy="338554"/>
            </a:xfrm>
            <a:prstGeom prst="rect">
              <a:avLst/>
            </a:prstGeom>
          </p:spPr>
          <p:txBody>
            <a:bodyPr wrap="none">
              <a:spAutoFit/>
            </a:bodyPr>
            <a:lstStyle/>
            <a:p>
              <a:pPr lvl="0" eaLnBrk="0" fontAlgn="base" hangingPunct="0">
                <a:spcBef>
                  <a:spcPct val="0"/>
                </a:spcBef>
                <a:spcAft>
                  <a:spcPct val="0"/>
                </a:spcAft>
              </a:pPr>
              <a:r>
                <a:rPr lang="en-US" altLang="en-US" sz="1600" kern="0" dirty="0">
                  <a:solidFill>
                    <a:schemeClr val="tx2"/>
                  </a:solidFill>
                  <a:latin typeface="Lucida Console" panose="020B0609040504020204" pitchFamily="49" charset="0"/>
                </a:rPr>
                <a:t>stageVariables.useAlias = Test</a:t>
              </a:r>
            </a:p>
          </p:txBody>
        </p:sp>
        <p:sp>
          <p:nvSpPr>
            <p:cNvPr id="41" name="Rectangle 40">
              <a:extLst>
                <a:ext uri="{FF2B5EF4-FFF2-40B4-BE49-F238E27FC236}">
                  <a16:creationId xmlns:a16="http://schemas.microsoft.com/office/drawing/2014/main" id="{6BCAED1D-2A77-4DA9-B77D-4F88F986B09C}"/>
                </a:ext>
              </a:extLst>
            </p:cNvPr>
            <p:cNvSpPr/>
            <p:nvPr/>
          </p:nvSpPr>
          <p:spPr>
            <a:xfrm>
              <a:off x="2277528" y="2705668"/>
              <a:ext cx="6742862" cy="584775"/>
            </a:xfrm>
            <a:prstGeom prst="rect">
              <a:avLst/>
            </a:prstGeom>
          </p:spPr>
          <p:txBody>
            <a:bodyPr wrap="square">
              <a:spAutoFit/>
            </a:bodyPr>
            <a:lstStyle/>
            <a:p>
              <a:r>
                <a:rPr lang="en-US" sz="1600" kern="0" dirty="0">
                  <a:solidFill>
                    <a:schemeClr val="tx2"/>
                  </a:solidFill>
                  <a:latin typeface="Lucida Console" panose="020B0609040504020204" pitchFamily="49" charset="0"/>
                </a:rPr>
                <a:t>arn:aws:lambda:aws-region:acct-id:</a:t>
              </a:r>
              <a:br>
                <a:rPr lang="en-US" sz="1600" kern="0" dirty="0">
                  <a:solidFill>
                    <a:schemeClr val="tx2"/>
                  </a:solidFill>
                  <a:latin typeface="Lucida Console" panose="020B0609040504020204" pitchFamily="49" charset="0"/>
                </a:rPr>
              </a:br>
              <a:r>
                <a:rPr lang="en-US" sz="1600" kern="0" dirty="0">
                  <a:solidFill>
                    <a:schemeClr val="tx2"/>
                  </a:solidFill>
                  <a:latin typeface="Lucida Console" panose="020B0609040504020204" pitchFamily="49" charset="0"/>
                </a:rPr>
                <a:t>function:dictate-function:${stageVariable.useAlias}</a:t>
              </a:r>
            </a:p>
          </p:txBody>
        </p:sp>
        <p:cxnSp>
          <p:nvCxnSpPr>
            <p:cNvPr id="45" name="Straight Arrow Connector 44">
              <a:extLst>
                <a:ext uri="{FF2B5EF4-FFF2-40B4-BE49-F238E27FC236}">
                  <a16:creationId xmlns:a16="http://schemas.microsoft.com/office/drawing/2014/main" id="{3C55D141-92E1-4471-A691-DE01DCCA7A0A}"/>
                </a:ext>
              </a:extLst>
            </p:cNvPr>
            <p:cNvCxnSpPr>
              <a:cxnSpLocks/>
              <a:stCxn id="46" idx="3"/>
              <a:endCxn id="19" idx="6"/>
            </p:cNvCxnSpPr>
            <p:nvPr/>
          </p:nvCxnSpPr>
          <p:spPr>
            <a:xfrm flipV="1">
              <a:off x="10411769" y="4754284"/>
              <a:ext cx="1045567" cy="1321637"/>
            </a:xfrm>
            <a:prstGeom prst="bentConnector3">
              <a:avLst>
                <a:gd name="adj1" fmla="val 121864"/>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E83B631-F79B-424D-9FC5-C9270F5A850B}"/>
                </a:ext>
              </a:extLst>
            </p:cNvPr>
            <p:cNvSpPr/>
            <p:nvPr/>
          </p:nvSpPr>
          <p:spPr>
            <a:xfrm>
              <a:off x="7261412" y="5783533"/>
              <a:ext cx="3150357" cy="58477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t>Delete Lambda functions that you are no longer using.</a:t>
              </a:r>
            </a:p>
          </p:txBody>
        </p:sp>
        <p:cxnSp>
          <p:nvCxnSpPr>
            <p:cNvPr id="47" name="Straight Arrow Connector 46">
              <a:extLst>
                <a:ext uri="{FF2B5EF4-FFF2-40B4-BE49-F238E27FC236}">
                  <a16:creationId xmlns:a16="http://schemas.microsoft.com/office/drawing/2014/main" id="{0170F89B-4BDE-476C-B96B-80CC78C9524D}"/>
                </a:ext>
              </a:extLst>
            </p:cNvPr>
            <p:cNvCxnSpPr>
              <a:cxnSpLocks/>
              <a:stCxn id="30" idx="3"/>
            </p:cNvCxnSpPr>
            <p:nvPr/>
          </p:nvCxnSpPr>
          <p:spPr>
            <a:xfrm>
              <a:off x="9481138" y="4751456"/>
              <a:ext cx="508685" cy="395540"/>
            </a:xfrm>
            <a:prstGeom prst="bentConnector3">
              <a:avLst>
                <a:gd name="adj1" fmla="val 100165"/>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9" name="Rectangle 2">
              <a:extLst>
                <a:ext uri="{FF2B5EF4-FFF2-40B4-BE49-F238E27FC236}">
                  <a16:creationId xmlns:a16="http://schemas.microsoft.com/office/drawing/2014/main" id="{9F04487B-48E5-4BD0-BA07-643C3B0CBC68}"/>
                </a:ext>
              </a:extLst>
            </p:cNvPr>
            <p:cNvSpPr>
              <a:spLocks noChangeArrowheads="1"/>
            </p:cNvSpPr>
            <p:nvPr/>
          </p:nvSpPr>
          <p:spPr bwMode="auto">
            <a:xfrm>
              <a:off x="6291614" y="1947373"/>
              <a:ext cx="2603496" cy="58477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altLang="en-US" sz="1600" dirty="0"/>
                <a:t>S</a:t>
              </a:r>
              <a:r>
                <a:rPr lang="en-US" altLang="en-US" sz="1600" dirty="0">
                  <a:solidFill>
                    <a:schemeClr val="dk1"/>
                  </a:solidFill>
                </a:rPr>
                <a:t>ubstitute your stage variable</a:t>
              </a:r>
              <a:r>
                <a:rPr lang="en-US" altLang="en-US" sz="1600" dirty="0">
                  <a:solidFill>
                    <a:schemeClr val="dk1"/>
                  </a:solidFill>
                  <a:latin typeface="Lucida Console" panose="020B0609040504020204" pitchFamily="49" charset="0"/>
                </a:rPr>
                <a:t> ${} </a:t>
              </a:r>
              <a:r>
                <a:rPr lang="en-US" altLang="en-US" sz="1600" dirty="0">
                  <a:solidFill>
                    <a:schemeClr val="dk1"/>
                  </a:solidFill>
                </a:rPr>
                <a:t>at runtime. </a:t>
              </a:r>
            </a:p>
          </p:txBody>
        </p:sp>
        <p:cxnSp>
          <p:nvCxnSpPr>
            <p:cNvPr id="50" name="Straight Arrow Connector 49">
              <a:extLst>
                <a:ext uri="{FF2B5EF4-FFF2-40B4-BE49-F238E27FC236}">
                  <a16:creationId xmlns:a16="http://schemas.microsoft.com/office/drawing/2014/main" id="{2AD43F67-3FF7-4FD0-8525-C950BF7D11C5}"/>
                </a:ext>
              </a:extLst>
            </p:cNvPr>
            <p:cNvCxnSpPr>
              <a:cxnSpLocks/>
            </p:cNvCxnSpPr>
            <p:nvPr/>
          </p:nvCxnSpPr>
          <p:spPr>
            <a:xfrm>
              <a:off x="8043792" y="2530178"/>
              <a:ext cx="0" cy="467877"/>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6F9F70B-8A70-4014-AE2A-E767C0B602CB}"/>
                </a:ext>
              </a:extLst>
            </p:cNvPr>
            <p:cNvSpPr txBox="1"/>
            <p:nvPr/>
          </p:nvSpPr>
          <p:spPr>
            <a:xfrm>
              <a:off x="3161383" y="4459068"/>
              <a:ext cx="6319755" cy="58477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 production environment remains stable.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Test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alias is associated with the latest Lambda function version.</a:t>
              </a:r>
            </a:p>
          </p:txBody>
        </p:sp>
        <p:sp>
          <p:nvSpPr>
            <p:cNvPr id="31" name="TextBox 30">
              <a:extLst>
                <a:ext uri="{FF2B5EF4-FFF2-40B4-BE49-F238E27FC236}">
                  <a16:creationId xmlns:a16="http://schemas.microsoft.com/office/drawing/2014/main" id="{17FCEDFE-61EE-44E9-9504-0D815FEB39A1}"/>
                </a:ext>
              </a:extLst>
            </p:cNvPr>
            <p:cNvSpPr txBox="1"/>
            <p:nvPr/>
          </p:nvSpPr>
          <p:spPr>
            <a:xfrm>
              <a:off x="840805" y="2070926"/>
              <a:ext cx="2109817" cy="300082"/>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sp>
          <p:nvSpPr>
            <p:cNvPr id="9" name="Rectangle 8">
              <a:extLst>
                <a:ext uri="{FF2B5EF4-FFF2-40B4-BE49-F238E27FC236}">
                  <a16:creationId xmlns:a16="http://schemas.microsoft.com/office/drawing/2014/main" id="{742C137C-1448-450A-9957-8F09F22AB512}"/>
                </a:ext>
              </a:extLst>
            </p:cNvPr>
            <p:cNvSpPr/>
            <p:nvPr/>
          </p:nvSpPr>
          <p:spPr>
            <a:xfrm>
              <a:off x="227660" y="1374089"/>
              <a:ext cx="907264" cy="58477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vent source</a:t>
              </a:r>
            </a:p>
          </p:txBody>
        </p:sp>
        <p:cxnSp>
          <p:nvCxnSpPr>
            <p:cNvPr id="32" name="Straight Arrow Connector 46">
              <a:extLst>
                <a:ext uri="{FF2B5EF4-FFF2-40B4-BE49-F238E27FC236}">
                  <a16:creationId xmlns:a16="http://schemas.microsoft.com/office/drawing/2014/main" id="{6DD61465-1297-435F-B346-FCCE4ABC5B9B}"/>
                </a:ext>
              </a:extLst>
            </p:cNvPr>
            <p:cNvCxnSpPr>
              <a:cxnSpLocks/>
              <a:stCxn id="9" idx="3"/>
              <a:endCxn id="28" idx="1"/>
            </p:cNvCxnSpPr>
            <p:nvPr/>
          </p:nvCxnSpPr>
          <p:spPr>
            <a:xfrm flipV="1">
              <a:off x="1134924" y="1661179"/>
              <a:ext cx="354065" cy="5298"/>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5B4FEA4-018A-450E-82D7-DDD0434F7F9B}"/>
                </a:ext>
              </a:extLst>
            </p:cNvPr>
            <p:cNvCxnSpPr>
              <a:cxnSpLocks/>
            </p:cNvCxnSpPr>
            <p:nvPr/>
          </p:nvCxnSpPr>
          <p:spPr>
            <a:xfrm>
              <a:off x="9989823" y="3057898"/>
              <a:ext cx="0" cy="520780"/>
            </a:xfrm>
            <a:prstGeom prst="straightConnector1">
              <a:avLst/>
            </a:prstGeom>
            <a:ln w="44450">
              <a:solidFill>
                <a:schemeClr val="hlink"/>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007DEC7-8DC9-4BF3-8806-AB8D2244F3B4}"/>
                </a:ext>
              </a:extLst>
            </p:cNvPr>
            <p:cNvSpPr/>
            <p:nvPr/>
          </p:nvSpPr>
          <p:spPr>
            <a:xfrm>
              <a:off x="8964304" y="2579517"/>
              <a:ext cx="2087437" cy="58477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t>A</a:t>
              </a:r>
              <a:r>
                <a:rPr lang="en-US" sz="1600" dirty="0">
                  <a:solidFill>
                    <a:schemeClr val="dk1"/>
                  </a:solidFill>
                </a:rPr>
                <a:t>liases to a specific Lambda version.</a:t>
              </a:r>
            </a:p>
          </p:txBody>
        </p:sp>
        <p:pic>
          <p:nvPicPr>
            <p:cNvPr id="42" name="Graphic 42">
              <a:extLst>
                <a:ext uri="{FF2B5EF4-FFF2-40B4-BE49-F238E27FC236}">
                  <a16:creationId xmlns:a16="http://schemas.microsoft.com/office/drawing/2014/main" id="{6E354E8A-FC8D-4E48-BEA4-C0B29B35F3DF}"/>
                </a:ext>
              </a:extLst>
            </p:cNvPr>
            <p:cNvPicPr>
              <a:picLocks noChangeAspect="1"/>
            </p:cNvPicPr>
            <p:nvPr/>
          </p:nvPicPr>
          <p:blipFill>
            <a:blip r:embed="rId5"/>
            <a:stretch>
              <a:fillRect/>
            </a:stretch>
          </p:blipFill>
          <p:spPr>
            <a:xfrm>
              <a:off x="1480078" y="2627686"/>
              <a:ext cx="831273" cy="831273"/>
            </a:xfrm>
            <a:prstGeom prst="ellipse">
              <a:avLst/>
            </a:prstGeom>
          </p:spPr>
        </p:pic>
        <p:pic>
          <p:nvPicPr>
            <p:cNvPr id="43" name="Graphic 42">
              <a:extLst>
                <a:ext uri="{FF2B5EF4-FFF2-40B4-BE49-F238E27FC236}">
                  <a16:creationId xmlns:a16="http://schemas.microsoft.com/office/drawing/2014/main" id="{4A17D1BE-D9AA-4FD7-89FC-190343165E6B}"/>
                </a:ext>
              </a:extLst>
            </p:cNvPr>
            <p:cNvPicPr>
              <a:picLocks noChangeAspect="1"/>
            </p:cNvPicPr>
            <p:nvPr/>
          </p:nvPicPr>
          <p:blipFill>
            <a:blip r:embed="rId5"/>
            <a:stretch>
              <a:fillRect/>
            </a:stretch>
          </p:blipFill>
          <p:spPr>
            <a:xfrm>
              <a:off x="11213619" y="3135661"/>
              <a:ext cx="831273" cy="831273"/>
            </a:xfrm>
            <a:prstGeom prst="ellipse">
              <a:avLst/>
            </a:prstGeom>
          </p:spPr>
        </p:pic>
      </p:grpSp>
    </p:spTree>
    <p:custDataLst>
      <p:tags r:id="rId1"/>
    </p:custDataLst>
    <p:extLst>
      <p:ext uri="{BB962C8B-B14F-4D97-AF65-F5344CB8AC3E}">
        <p14:creationId xmlns:p14="http://schemas.microsoft.com/office/powerpoint/2010/main" val="1387377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t>36</a:t>
            </a:fld>
            <a:endParaRPr lang="en-US" dirty="0"/>
          </a:p>
        </p:txBody>
      </p:sp>
      <p:sp>
        <p:nvSpPr>
          <p:cNvPr id="2" name="Title 1"/>
          <p:cNvSpPr>
            <a:spLocks noGrp="1"/>
          </p:cNvSpPr>
          <p:nvPr>
            <p:ph type="title"/>
          </p:nvPr>
        </p:nvSpPr>
        <p:spPr/>
        <p:txBody>
          <a:bodyPr/>
          <a:lstStyle/>
          <a:p>
            <a:r>
              <a:rPr lang="en-US" dirty="0"/>
              <a:t>Share code with layers</a:t>
            </a:r>
          </a:p>
        </p:txBody>
      </p:sp>
      <p:sp>
        <p:nvSpPr>
          <p:cNvPr id="28" name="Rectangle 27"/>
          <p:cNvSpPr/>
          <p:nvPr/>
        </p:nvSpPr>
        <p:spPr>
          <a:xfrm>
            <a:off x="121223" y="1991874"/>
            <a:ext cx="1750157" cy="1200329"/>
          </a:xfrm>
          <a:prstGeom prst="rect">
            <a:avLst/>
          </a:prstGeom>
        </p:spPr>
        <p:txBody>
          <a:bodyPr wrap="square">
            <a:spAutoFit/>
          </a:bodyPr>
          <a:lstStyle/>
          <a:p>
            <a:pPr algn="r"/>
            <a:r>
              <a:rPr lang="en-US" dirty="0">
                <a:latin typeface="Amazon Ember" panose="02000000000000000000" pitchFamily="2" charset="0"/>
                <a:ea typeface="Amazon Ember" panose="02000000000000000000" pitchFamily="2" charset="0"/>
              </a:rPr>
              <a:t>Dependencies are part of the deployment package</a:t>
            </a:r>
          </a:p>
        </p:txBody>
      </p:sp>
      <p:grpSp>
        <p:nvGrpSpPr>
          <p:cNvPr id="38" name="largeDeploymentPackages" descr="Here we have two functions, each with 1MB of logic, and each with 10 mb libraries as part of the package.">
            <a:extLst>
              <a:ext uri="{FF2B5EF4-FFF2-40B4-BE49-F238E27FC236}">
                <a16:creationId xmlns:a16="http://schemas.microsoft.com/office/drawing/2014/main" id="{CA986BD2-95E8-4321-80FD-1614A007207B}"/>
              </a:ext>
            </a:extLst>
          </p:cNvPr>
          <p:cNvGrpSpPr/>
          <p:nvPr/>
        </p:nvGrpSpPr>
        <p:grpSpPr>
          <a:xfrm>
            <a:off x="1938755" y="1371318"/>
            <a:ext cx="7956302" cy="2400577"/>
            <a:chOff x="1938755" y="1371318"/>
            <a:chExt cx="7956302" cy="2400577"/>
          </a:xfrm>
        </p:grpSpPr>
        <p:sp>
          <p:nvSpPr>
            <p:cNvPr id="27" name="Left Brace 26"/>
            <p:cNvSpPr/>
            <p:nvPr/>
          </p:nvSpPr>
          <p:spPr>
            <a:xfrm>
              <a:off x="1938755" y="1572198"/>
              <a:ext cx="266666" cy="2039682"/>
            </a:xfrm>
            <a:prstGeom prst="leftBrace">
              <a:avLst>
                <a:gd name="adj1" fmla="val 0"/>
                <a:gd name="adj2" fmla="val 50000"/>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F23E4B1-6438-4F8E-B949-CF63F978344C}"/>
                </a:ext>
              </a:extLst>
            </p:cNvPr>
            <p:cNvGrpSpPr/>
            <p:nvPr/>
          </p:nvGrpSpPr>
          <p:grpSpPr>
            <a:xfrm>
              <a:off x="2281002" y="1371318"/>
              <a:ext cx="3141587" cy="2400577"/>
              <a:chOff x="2281002" y="1371318"/>
              <a:chExt cx="3141587" cy="2400577"/>
            </a:xfrm>
          </p:grpSpPr>
          <p:grpSp>
            <p:nvGrpSpPr>
              <p:cNvPr id="3" name="Group 2">
                <a:extLst>
                  <a:ext uri="{FF2B5EF4-FFF2-40B4-BE49-F238E27FC236}">
                    <a16:creationId xmlns:a16="http://schemas.microsoft.com/office/drawing/2014/main" id="{8D394FC5-3762-4E9E-ABA2-0F95337DA406}"/>
                  </a:ext>
                </a:extLst>
              </p:cNvPr>
              <p:cNvGrpSpPr/>
              <p:nvPr/>
            </p:nvGrpSpPr>
            <p:grpSpPr>
              <a:xfrm>
                <a:off x="2281002" y="1371318"/>
                <a:ext cx="3141587" cy="2400577"/>
                <a:chOff x="2281002" y="1371318"/>
                <a:chExt cx="3141587" cy="2400577"/>
              </a:xfrm>
            </p:grpSpPr>
            <p:sp>
              <p:nvSpPr>
                <p:cNvPr id="10" name="Rectangle 9"/>
                <p:cNvSpPr/>
                <p:nvPr/>
              </p:nvSpPr>
              <p:spPr>
                <a:xfrm>
                  <a:off x="2541338" y="1580553"/>
                  <a:ext cx="2881251" cy="219134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solidFill>
                      <a:schemeClr val="bg1"/>
                    </a:solidFill>
                  </a:endParaRPr>
                </a:p>
                <a:p>
                  <a:pPr algn="ctr"/>
                  <a:endParaRPr lang="en-US" sz="900" b="1" dirty="0">
                    <a:solidFill>
                      <a:schemeClr val="bg1"/>
                    </a:solidFill>
                  </a:endParaRPr>
                </a:p>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My_Function_V1</a:t>
                  </a:r>
                </a:p>
              </p:txBody>
            </p:sp>
            <p:pic>
              <p:nvPicPr>
                <p:cNvPr id="7"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281002" y="1371318"/>
                  <a:ext cx="687003" cy="687003"/>
                </a:xfrm>
                <a:prstGeom prst="ellipse">
                  <a:avLst/>
                </a:prstGeom>
                <a:solidFill>
                  <a:schemeClr val="bg1"/>
                </a:solidFill>
              </p:spPr>
            </p:pic>
          </p:grpSp>
          <p:sp>
            <p:nvSpPr>
              <p:cNvPr id="8" name="TextBox 7">
                <a:extLst>
                  <a:ext uri="{FF2B5EF4-FFF2-40B4-BE49-F238E27FC236}">
                    <a16:creationId xmlns:a16="http://schemas.microsoft.com/office/drawing/2014/main" id="{EFB3F548-8457-41B0-A974-C78D3BBE9577}"/>
                  </a:ext>
                </a:extLst>
              </p:cNvPr>
              <p:cNvSpPr txBox="1"/>
              <p:nvPr/>
            </p:nvSpPr>
            <p:spPr>
              <a:xfrm>
                <a:off x="2596821" y="2613909"/>
                <a:ext cx="2732854" cy="484133"/>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1-MB business logic</a:t>
                </a:r>
              </a:p>
            </p:txBody>
          </p:sp>
          <p:sp>
            <p:nvSpPr>
              <p:cNvPr id="32" name="TextBox 31">
                <a:extLst>
                  <a:ext uri="{FF2B5EF4-FFF2-40B4-BE49-F238E27FC236}">
                    <a16:creationId xmlns:a16="http://schemas.microsoft.com/office/drawing/2014/main" id="{339AFC20-B1CC-4573-93AB-E46B95E06733}"/>
                  </a:ext>
                </a:extLst>
              </p:cNvPr>
              <p:cNvSpPr txBox="1"/>
              <p:nvPr/>
            </p:nvSpPr>
            <p:spPr>
              <a:xfrm>
                <a:off x="2612936" y="3217832"/>
                <a:ext cx="2705796"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10-MB libraries</a:t>
                </a:r>
              </a:p>
            </p:txBody>
          </p:sp>
        </p:grpSp>
        <p:grpSp>
          <p:nvGrpSpPr>
            <p:cNvPr id="12" name="Group 11">
              <a:extLst>
                <a:ext uri="{FF2B5EF4-FFF2-40B4-BE49-F238E27FC236}">
                  <a16:creationId xmlns:a16="http://schemas.microsoft.com/office/drawing/2014/main" id="{DA38CFA3-0A8A-4110-B171-295A22A187C1}"/>
                </a:ext>
              </a:extLst>
            </p:cNvPr>
            <p:cNvGrpSpPr/>
            <p:nvPr/>
          </p:nvGrpSpPr>
          <p:grpSpPr>
            <a:xfrm>
              <a:off x="6753470" y="1371318"/>
              <a:ext cx="3141587" cy="2400577"/>
              <a:chOff x="6753470" y="1371318"/>
              <a:chExt cx="3141587" cy="2400577"/>
            </a:xfrm>
          </p:grpSpPr>
          <p:grpSp>
            <p:nvGrpSpPr>
              <p:cNvPr id="5" name="Group 4">
                <a:extLst>
                  <a:ext uri="{FF2B5EF4-FFF2-40B4-BE49-F238E27FC236}">
                    <a16:creationId xmlns:a16="http://schemas.microsoft.com/office/drawing/2014/main" id="{2C7D986D-DDDD-46AB-9611-4ACCEC65EB5E}"/>
                  </a:ext>
                </a:extLst>
              </p:cNvPr>
              <p:cNvGrpSpPr/>
              <p:nvPr/>
            </p:nvGrpSpPr>
            <p:grpSpPr>
              <a:xfrm>
                <a:off x="6753470" y="1371318"/>
                <a:ext cx="3141587" cy="2400577"/>
                <a:chOff x="6753470" y="1371318"/>
                <a:chExt cx="3141587" cy="2400577"/>
              </a:xfrm>
            </p:grpSpPr>
            <p:sp>
              <p:nvSpPr>
                <p:cNvPr id="13" name="Rectangle 12"/>
                <p:cNvSpPr/>
                <p:nvPr/>
              </p:nvSpPr>
              <p:spPr>
                <a:xfrm>
                  <a:off x="7013806" y="1580553"/>
                  <a:ext cx="2881251" cy="219134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solidFill>
                      <a:schemeClr val="bg1"/>
                    </a:solidFill>
                  </a:endParaRPr>
                </a:p>
                <a:p>
                  <a:pPr algn="ctr"/>
                  <a:endParaRPr lang="en-US" sz="900" b="1" dirty="0">
                    <a:solidFill>
                      <a:schemeClr val="bg1"/>
                    </a:solidFill>
                  </a:endParaRPr>
                </a:p>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My_Function_V2</a:t>
                  </a:r>
                </a:p>
              </p:txBody>
            </p:sp>
            <p:pic>
              <p:nvPicPr>
                <p:cNvPr id="15" name="Graphic 42">
                  <a:extLst>
                    <a:ext uri="{FF2B5EF4-FFF2-40B4-BE49-F238E27FC236}">
                      <a16:creationId xmlns:a16="http://schemas.microsoft.com/office/drawing/2014/main" id="{4130D902-988A-C441-B94E-F5D6D001FFB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53470" y="1371318"/>
                  <a:ext cx="687003" cy="687003"/>
                </a:xfrm>
                <a:prstGeom prst="ellipse">
                  <a:avLst/>
                </a:prstGeom>
                <a:solidFill>
                  <a:schemeClr val="bg1"/>
                </a:solidFill>
              </p:spPr>
            </p:pic>
          </p:grpSp>
          <p:sp>
            <p:nvSpPr>
              <p:cNvPr id="25" name="TextBox 24">
                <a:extLst>
                  <a:ext uri="{FF2B5EF4-FFF2-40B4-BE49-F238E27FC236}">
                    <a16:creationId xmlns:a16="http://schemas.microsoft.com/office/drawing/2014/main" id="{35878533-FF49-47F5-A7D6-D7FE76CEF855}"/>
                  </a:ext>
                </a:extLst>
              </p:cNvPr>
              <p:cNvSpPr txBox="1"/>
              <p:nvPr/>
            </p:nvSpPr>
            <p:spPr>
              <a:xfrm>
                <a:off x="7105090" y="2592038"/>
                <a:ext cx="2732854" cy="484133"/>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1-MB business logic</a:t>
                </a:r>
              </a:p>
            </p:txBody>
          </p:sp>
          <p:sp>
            <p:nvSpPr>
              <p:cNvPr id="33" name="TextBox 32">
                <a:extLst>
                  <a:ext uri="{FF2B5EF4-FFF2-40B4-BE49-F238E27FC236}">
                    <a16:creationId xmlns:a16="http://schemas.microsoft.com/office/drawing/2014/main" id="{2F7B1784-B9E7-49C0-AB82-E7AB34912CBA}"/>
                  </a:ext>
                </a:extLst>
              </p:cNvPr>
              <p:cNvSpPr txBox="1"/>
              <p:nvPr/>
            </p:nvSpPr>
            <p:spPr>
              <a:xfrm>
                <a:off x="7107676" y="3195961"/>
                <a:ext cx="2732854"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10-MB libraries</a:t>
                </a:r>
              </a:p>
            </p:txBody>
          </p:sp>
        </p:grpSp>
      </p:grpSp>
      <p:cxnSp>
        <p:nvCxnSpPr>
          <p:cNvPr id="24" name="Straight Connector 23">
            <a:extLst>
              <a:ext uri="{C183D7F6-B498-43B3-948B-1728B52AA6E4}">
                <adec:decorative xmlns:adec="http://schemas.microsoft.com/office/drawing/2017/decorative" val="1"/>
              </a:ext>
            </a:extLst>
          </p:cNvPr>
          <p:cNvCxnSpPr/>
          <p:nvPr/>
        </p:nvCxnSpPr>
        <p:spPr>
          <a:xfrm flipV="1">
            <a:off x="100013" y="3877990"/>
            <a:ext cx="11858625" cy="15814"/>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344" y="4867287"/>
            <a:ext cx="1923925" cy="646331"/>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rPr>
              <a:t>Dependencies </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are in the layers</a:t>
            </a:r>
          </a:p>
        </p:txBody>
      </p:sp>
      <p:grpSp>
        <p:nvGrpSpPr>
          <p:cNvPr id="39" name="smallDeploymentPackage" descr="Here is an example with the code using layers to help keep the function deployment code small.">
            <a:extLst>
              <a:ext uri="{FF2B5EF4-FFF2-40B4-BE49-F238E27FC236}">
                <a16:creationId xmlns:a16="http://schemas.microsoft.com/office/drawing/2014/main" id="{DE46B574-90B8-4F5A-AAE6-D274F86373E6}"/>
              </a:ext>
            </a:extLst>
          </p:cNvPr>
          <p:cNvGrpSpPr/>
          <p:nvPr/>
        </p:nvGrpSpPr>
        <p:grpSpPr>
          <a:xfrm>
            <a:off x="1938755" y="3941802"/>
            <a:ext cx="7990308" cy="2400577"/>
            <a:chOff x="1938755" y="3941802"/>
            <a:chExt cx="7990308" cy="2400577"/>
          </a:xfrm>
        </p:grpSpPr>
        <p:sp>
          <p:nvSpPr>
            <p:cNvPr id="29" name="Left Brace 28"/>
            <p:cNvSpPr/>
            <p:nvPr/>
          </p:nvSpPr>
          <p:spPr>
            <a:xfrm>
              <a:off x="1938755" y="4141088"/>
              <a:ext cx="294304" cy="2039682"/>
            </a:xfrm>
            <a:prstGeom prst="leftBrace">
              <a:avLst>
                <a:gd name="adj1" fmla="val 0"/>
                <a:gd name="adj2" fmla="val 50000"/>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C6CFD9FA-ADCE-4278-B82F-8CA2D905D1B6}"/>
                </a:ext>
              </a:extLst>
            </p:cNvPr>
            <p:cNvGrpSpPr/>
            <p:nvPr/>
          </p:nvGrpSpPr>
          <p:grpSpPr>
            <a:xfrm>
              <a:off x="2315008" y="3941802"/>
              <a:ext cx="7614055" cy="2400577"/>
              <a:chOff x="2315008" y="3941802"/>
              <a:chExt cx="7614055" cy="2400577"/>
            </a:xfrm>
          </p:grpSpPr>
          <p:sp>
            <p:nvSpPr>
              <p:cNvPr id="16" name="Rectangle 15"/>
              <p:cNvSpPr/>
              <p:nvPr/>
            </p:nvSpPr>
            <p:spPr>
              <a:xfrm>
                <a:off x="2575344" y="4151037"/>
                <a:ext cx="2881251" cy="219134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solidFill>
                    <a:schemeClr val="bg1"/>
                  </a:solidFill>
                </a:endParaRPr>
              </a:p>
              <a:p>
                <a:pPr algn="ctr"/>
                <a:endParaRPr lang="en-US" sz="900" b="1" dirty="0">
                  <a:solidFill>
                    <a:schemeClr val="bg1"/>
                  </a:solidFill>
                </a:endParaRPr>
              </a:p>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My_Function_V1</a:t>
                </a:r>
              </a:p>
            </p:txBody>
          </p:sp>
          <p:pic>
            <p:nvPicPr>
              <p:cNvPr id="18"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2315008" y="3941802"/>
                <a:ext cx="687003" cy="687003"/>
              </a:xfrm>
              <a:prstGeom prst="ellipse">
                <a:avLst/>
              </a:prstGeom>
              <a:solidFill>
                <a:schemeClr val="bg1"/>
              </a:solidFill>
            </p:spPr>
          </p:pic>
          <p:sp>
            <p:nvSpPr>
              <p:cNvPr id="19" name="Rectangle 18"/>
              <p:cNvSpPr/>
              <p:nvPr/>
            </p:nvSpPr>
            <p:spPr>
              <a:xfrm>
                <a:off x="7047812" y="4151037"/>
                <a:ext cx="2881251" cy="219134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solidFill>
                    <a:schemeClr val="bg1"/>
                  </a:solidFill>
                </a:endParaRPr>
              </a:p>
              <a:p>
                <a:pPr algn="ctr"/>
                <a:endParaRPr lang="en-US" sz="900" b="1" dirty="0">
                  <a:solidFill>
                    <a:schemeClr val="bg1"/>
                  </a:solidFill>
                </a:endParaRPr>
              </a:p>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My_Function_V2</a:t>
                </a:r>
              </a:p>
            </p:txBody>
          </p:sp>
          <p:pic>
            <p:nvPicPr>
              <p:cNvPr id="21" name="Graphic 42">
                <a:extLst>
                  <a:ext uri="{FF2B5EF4-FFF2-40B4-BE49-F238E27FC236}">
                    <a16:creationId xmlns:a16="http://schemas.microsoft.com/office/drawing/2014/main" id="{4130D902-988A-C441-B94E-F5D6D001FFBA}"/>
                  </a:ext>
                </a:extLst>
              </p:cNvPr>
              <p:cNvPicPr>
                <a:picLocks noChangeAspect="1"/>
              </p:cNvPicPr>
              <p:nvPr/>
            </p:nvPicPr>
            <p:blipFill>
              <a:blip r:embed="rId4"/>
              <a:stretch>
                <a:fillRect/>
              </a:stretch>
            </p:blipFill>
            <p:spPr>
              <a:xfrm>
                <a:off x="6787476" y="3941802"/>
                <a:ext cx="687003" cy="687003"/>
              </a:xfrm>
              <a:prstGeom prst="ellipse">
                <a:avLst/>
              </a:prstGeom>
              <a:solidFill>
                <a:schemeClr val="bg1"/>
              </a:solidFill>
            </p:spPr>
          </p:pic>
          <p:sp>
            <p:nvSpPr>
              <p:cNvPr id="26" name="TextBox 25">
                <a:extLst>
                  <a:ext uri="{FF2B5EF4-FFF2-40B4-BE49-F238E27FC236}">
                    <a16:creationId xmlns:a16="http://schemas.microsoft.com/office/drawing/2014/main" id="{4E750C84-3EAE-4E52-AD2A-B0953A3CC32A}"/>
                  </a:ext>
                </a:extLst>
              </p:cNvPr>
              <p:cNvSpPr txBox="1"/>
              <p:nvPr/>
            </p:nvSpPr>
            <p:spPr>
              <a:xfrm>
                <a:off x="2596821" y="5220105"/>
                <a:ext cx="2732854" cy="484133"/>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1-MB business logic</a:t>
                </a:r>
              </a:p>
            </p:txBody>
          </p:sp>
          <p:sp>
            <p:nvSpPr>
              <p:cNvPr id="31" name="TextBox 30">
                <a:extLst>
                  <a:ext uri="{FF2B5EF4-FFF2-40B4-BE49-F238E27FC236}">
                    <a16:creationId xmlns:a16="http://schemas.microsoft.com/office/drawing/2014/main" id="{0D1F3BEF-87D4-4FF6-A4E4-774C55A98A7F}"/>
                  </a:ext>
                </a:extLst>
              </p:cNvPr>
              <p:cNvSpPr txBox="1"/>
              <p:nvPr/>
            </p:nvSpPr>
            <p:spPr>
              <a:xfrm>
                <a:off x="7105090" y="5198234"/>
                <a:ext cx="2732854" cy="484133"/>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1-MB business logic</a:t>
                </a:r>
              </a:p>
            </p:txBody>
          </p:sp>
          <p:sp>
            <p:nvSpPr>
              <p:cNvPr id="35" name="TextBox 34">
                <a:extLst>
                  <a:ext uri="{FF2B5EF4-FFF2-40B4-BE49-F238E27FC236}">
                    <a16:creationId xmlns:a16="http://schemas.microsoft.com/office/drawing/2014/main" id="{86E28BB2-EE3E-4357-B924-1C656BBE9171}"/>
                  </a:ext>
                </a:extLst>
              </p:cNvPr>
              <p:cNvSpPr txBox="1"/>
              <p:nvPr/>
            </p:nvSpPr>
            <p:spPr>
              <a:xfrm>
                <a:off x="2722390" y="5802785"/>
                <a:ext cx="7088320"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10-MB libraries stored in Lambda layer</a:t>
                </a:r>
              </a:p>
            </p:txBody>
          </p:sp>
        </p:grpSp>
      </p:grpSp>
    </p:spTree>
    <p:custDataLst>
      <p:tags r:id="rId1"/>
    </p:custDataLst>
    <p:extLst>
      <p:ext uri="{BB962C8B-B14F-4D97-AF65-F5344CB8AC3E}">
        <p14:creationId xmlns:p14="http://schemas.microsoft.com/office/powerpoint/2010/main" val="1755516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37</a:t>
            </a:fld>
            <a:endParaRPr lang="en-US" dirty="0"/>
          </a:p>
        </p:txBody>
      </p:sp>
      <p:sp>
        <p:nvSpPr>
          <p:cNvPr id="2" name="Title 1"/>
          <p:cNvSpPr>
            <a:spLocks noGrp="1"/>
          </p:cNvSpPr>
          <p:nvPr>
            <p:ph type="title"/>
          </p:nvPr>
        </p:nvSpPr>
        <p:spPr/>
        <p:txBody>
          <a:bodyPr/>
          <a:lstStyle/>
          <a:p>
            <a:r>
              <a:rPr lang="en-US" dirty="0"/>
              <a:t>Creating layers</a:t>
            </a:r>
          </a:p>
        </p:txBody>
      </p:sp>
      <p:grpSp>
        <p:nvGrpSpPr>
          <p:cNvPr id="4" name="layers" descr="Image of the user interface showing how to add AWS managed layers, custom layers, and third party or partner layers.">
            <a:extLst>
              <a:ext uri="{FF2B5EF4-FFF2-40B4-BE49-F238E27FC236}">
                <a16:creationId xmlns:a16="http://schemas.microsoft.com/office/drawing/2014/main" id="{F1F902D0-ACEB-4019-BCBE-42059BED6A11}"/>
              </a:ext>
            </a:extLst>
          </p:cNvPr>
          <p:cNvGrpSpPr/>
          <p:nvPr/>
        </p:nvGrpSpPr>
        <p:grpSpPr>
          <a:xfrm>
            <a:off x="325874" y="1414180"/>
            <a:ext cx="11333100" cy="4514502"/>
            <a:chOff x="325874" y="1414180"/>
            <a:chExt cx="11333100" cy="4514502"/>
          </a:xfrm>
        </p:grpSpPr>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183000"/>
                      </a14:imgEffect>
                    </a14:imgLayer>
                  </a14:imgProps>
                </a:ext>
              </a:extLst>
            </a:blip>
            <a:stretch>
              <a:fillRect/>
            </a:stretch>
          </p:blipFill>
          <p:spPr>
            <a:xfrm>
              <a:off x="2185380" y="1414180"/>
              <a:ext cx="7614087" cy="3760042"/>
            </a:xfrm>
            <a:prstGeom prst="rect">
              <a:avLst/>
            </a:prstGeom>
            <a:solidFill>
              <a:srgbClr val="FFFFFF">
                <a:shade val="85000"/>
              </a:srgbClr>
            </a:solidFill>
            <a:ln w="12700" cap="sq">
              <a:solidFill>
                <a:srgbClr val="232F3E"/>
              </a:solidFill>
              <a:miter lim="800000"/>
            </a:ln>
            <a:effectLst>
              <a:outerShdw blurRad="63500" dist="53881" dir="2700016" rotWithShape="0">
                <a:srgbClr val="232F3E">
                  <a:alpha val="25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a:stCxn id="7" idx="0"/>
            </p:cNvCxnSpPr>
            <p:nvPr/>
          </p:nvCxnSpPr>
          <p:spPr>
            <a:xfrm rot="5400000" flipH="1" flipV="1">
              <a:off x="1384320" y="3931205"/>
              <a:ext cx="1305915" cy="1346533"/>
            </a:xfrm>
            <a:prstGeom prst="bentConnector2">
              <a:avLst/>
            </a:prstGeom>
            <a:ln w="12700">
              <a:solidFill>
                <a:srgbClr val="232F3E"/>
              </a:solidFill>
              <a:tailEnd type="arrow" w="lg" len="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7" name="Flowchart: Process 6"/>
            <p:cNvSpPr/>
            <p:nvPr/>
          </p:nvSpPr>
          <p:spPr>
            <a:xfrm>
              <a:off x="325874" y="5257428"/>
              <a:ext cx="2076274" cy="636548"/>
            </a:xfrm>
            <a:prstGeom prst="flowChartProcess">
              <a:avLst/>
            </a:prstGeom>
            <a:solidFill>
              <a:schemeClr val="accent4"/>
            </a:solidFill>
            <a:ln w="12700">
              <a:solidFill>
                <a:srgbClr val="232F3E"/>
              </a:solidFill>
            </a:ln>
            <a:effectLst>
              <a:outerShdw blurRad="63500" dist="53881" dir="2700016" rotWithShape="0">
                <a:srgbClr val="232F3E">
                  <a:alpha val="25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AWS managed layers</a:t>
              </a:r>
              <a:endParaRPr lang="en-US" sz="1600" dirty="0">
                <a:solidFill>
                  <a:schemeClr val="tx1"/>
                </a:solidFill>
              </a:endParaRPr>
            </a:p>
          </p:txBody>
        </p:sp>
        <p:cxnSp>
          <p:nvCxnSpPr>
            <p:cNvPr id="10" name="Straight Arrow Connector 5"/>
            <p:cNvCxnSpPr>
              <a:stCxn id="11" idx="0"/>
            </p:cNvCxnSpPr>
            <p:nvPr/>
          </p:nvCxnSpPr>
          <p:spPr>
            <a:xfrm rot="16200000" flipV="1">
              <a:off x="9271983" y="3943280"/>
              <a:ext cx="1340620" cy="1357088"/>
            </a:xfrm>
            <a:prstGeom prst="bentConnector2">
              <a:avLst/>
            </a:prstGeom>
            <a:ln w="12700">
              <a:solidFill>
                <a:srgbClr val="232F3E"/>
              </a:solidFill>
              <a:tailEnd type="arrow" w="lg" len="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11" name="Flowchart: Process 10"/>
            <p:cNvSpPr/>
            <p:nvPr/>
          </p:nvSpPr>
          <p:spPr>
            <a:xfrm>
              <a:off x="9582700" y="5292134"/>
              <a:ext cx="2076274" cy="636548"/>
            </a:xfrm>
            <a:prstGeom prst="flowChartProcess">
              <a:avLst/>
            </a:prstGeom>
            <a:solidFill>
              <a:schemeClr val="accent4"/>
            </a:solidFill>
            <a:ln w="12700">
              <a:solidFill>
                <a:srgbClr val="232F3E"/>
              </a:solidFill>
            </a:ln>
            <a:effectLst>
              <a:outerShdw blurRad="63500" dist="53881" dir="2700016" rotWithShape="0">
                <a:srgbClr val="232F3E">
                  <a:alpha val="25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Partner or third-party layers</a:t>
              </a:r>
              <a:endParaRPr lang="en-US" sz="1600" dirty="0">
                <a:solidFill>
                  <a:schemeClr val="tx1"/>
                </a:solidFill>
              </a:endParaRPr>
            </a:p>
          </p:txBody>
        </p:sp>
      </p:grpSp>
    </p:spTree>
    <p:custDataLst>
      <p:tags r:id="rId1"/>
    </p:custDataLst>
    <p:extLst>
      <p:ext uri="{BB962C8B-B14F-4D97-AF65-F5344CB8AC3E}">
        <p14:creationId xmlns:p14="http://schemas.microsoft.com/office/powerpoint/2010/main" val="2411797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Test</a:t>
            </a:r>
            <a:endParaRPr lang="en-US" dirty="0"/>
          </a:p>
        </p:txBody>
      </p:sp>
      <p:sp>
        <p:nvSpPr>
          <p:cNvPr id="5" name="Text Placeholder 4"/>
          <p:cNvSpPr>
            <a:spLocks noGrp="1"/>
          </p:cNvSpPr>
          <p:nvPr>
            <p:ph type="subTitle" idx="1"/>
          </p:nvPr>
        </p:nvSpPr>
        <p:spPr/>
        <p:txBody>
          <a:bodyPr/>
          <a:lstStyle/>
          <a:p>
            <a:r>
              <a:rPr lang="en-US"/>
              <a:t>Module 9: Processing Your Application Logic</a:t>
            </a:r>
            <a:endParaRPr lang="en-US" dirty="0"/>
          </a:p>
        </p:txBody>
      </p:sp>
    </p:spTree>
    <p:custDataLst>
      <p:tags r:id="rId1"/>
    </p:custDataLst>
    <p:extLst>
      <p:ext uri="{BB962C8B-B14F-4D97-AF65-F5344CB8AC3E}">
        <p14:creationId xmlns:p14="http://schemas.microsoft.com/office/powerpoint/2010/main" val="2152834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39</a:t>
            </a:fld>
            <a:endParaRPr lang="en-US" dirty="0"/>
          </a:p>
        </p:txBody>
      </p:sp>
      <p:sp>
        <p:nvSpPr>
          <p:cNvPr id="2" name="Title 1"/>
          <p:cNvSpPr>
            <a:spLocks noGrp="1"/>
          </p:cNvSpPr>
          <p:nvPr>
            <p:ph type="title"/>
          </p:nvPr>
        </p:nvSpPr>
        <p:spPr/>
        <p:txBody>
          <a:bodyPr/>
          <a:lstStyle/>
          <a:p>
            <a:r>
              <a:rPr lang="en-US" b="1" dirty="0"/>
              <a:t>Test and debug </a:t>
            </a:r>
            <a:endParaRPr lang="en-US" dirty="0"/>
          </a:p>
        </p:txBody>
      </p:sp>
      <p:grpSp>
        <p:nvGrpSpPr>
          <p:cNvPr id="5" name="justGraphic">
            <a:extLst>
              <a:ext uri="{FF2B5EF4-FFF2-40B4-BE49-F238E27FC236}">
                <a16:creationId xmlns:a16="http://schemas.microsoft.com/office/drawing/2014/main" id="{479F4191-2434-457D-8C04-3FC0EED3DA46}"/>
              </a:ext>
              <a:ext uri="{C183D7F6-B498-43B3-948B-1728B52AA6E4}">
                <adec:decorative xmlns:adec="http://schemas.microsoft.com/office/drawing/2017/decorative" val="1"/>
              </a:ext>
            </a:extLst>
          </p:cNvPr>
          <p:cNvGrpSpPr/>
          <p:nvPr/>
        </p:nvGrpSpPr>
        <p:grpSpPr>
          <a:xfrm>
            <a:off x="1564116" y="1582242"/>
            <a:ext cx="9180063" cy="4613777"/>
            <a:chOff x="1564116" y="1582242"/>
            <a:chExt cx="9180063" cy="4613777"/>
          </a:xfrm>
        </p:grpSpPr>
        <p:grpSp>
          <p:nvGrpSpPr>
            <p:cNvPr id="18" name="Group 17">
              <a:extLst>
                <a:ext uri="{FF2B5EF4-FFF2-40B4-BE49-F238E27FC236}">
                  <a16:creationId xmlns:a16="http://schemas.microsoft.com/office/drawing/2014/main" id="{EBFAAD35-1441-4A71-A693-9E660BA1379B}"/>
                </a:ext>
              </a:extLst>
            </p:cNvPr>
            <p:cNvGrpSpPr/>
            <p:nvPr/>
          </p:nvGrpSpPr>
          <p:grpSpPr>
            <a:xfrm>
              <a:off x="7252030" y="2245536"/>
              <a:ext cx="3492149" cy="3950483"/>
              <a:chOff x="6137627" y="4799745"/>
              <a:chExt cx="2124212" cy="2185793"/>
            </a:xfrm>
          </p:grpSpPr>
          <p:sp>
            <p:nvSpPr>
              <p:cNvPr id="19" name="Rectangle 18">
                <a:extLst>
                  <a:ext uri="{FF2B5EF4-FFF2-40B4-BE49-F238E27FC236}">
                    <a16:creationId xmlns:a16="http://schemas.microsoft.com/office/drawing/2014/main" id="{190FA590-0D12-43F3-AA09-FA7A2CA3BA24}"/>
                  </a:ext>
                </a:extLst>
              </p:cNvPr>
              <p:cNvSpPr/>
              <p:nvPr/>
            </p:nvSpPr>
            <p:spPr>
              <a:xfrm>
                <a:off x="6137627" y="4799746"/>
                <a:ext cx="2124212" cy="21857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dirty="0">
                  <a:solidFill>
                    <a:sysClr val="windowText" lastClr="000000"/>
                  </a:solidFill>
                  <a:latin typeface="Amazon Ember Light" panose="020B0403020204020204" pitchFamily="34" charset="0"/>
                  <a:cs typeface="Amazon Ember Light" panose="020B0403020204020204" pitchFamily="34" charset="0"/>
                </a:endParaRPr>
              </a:p>
            </p:txBody>
          </p:sp>
          <p:pic>
            <p:nvPicPr>
              <p:cNvPr id="20" name="Graphic 33">
                <a:extLst>
                  <a:ext uri="{FF2B5EF4-FFF2-40B4-BE49-F238E27FC236}">
                    <a16:creationId xmlns:a16="http://schemas.microsoft.com/office/drawing/2014/main" id="{AE3FC8DB-D866-42AE-8851-83B90304B2DE}"/>
                  </a:ext>
                </a:extLst>
              </p:cNvPr>
              <p:cNvPicPr>
                <a:picLocks noChangeAspect="1"/>
              </p:cNvPicPr>
              <p:nvPr/>
            </p:nvPicPr>
            <p:blipFill>
              <a:blip r:embed="rId4">
                <a:extLst>
                  <a:ext uri="{96DAC541-7B7A-43D3-8B79-37D633B846F1}">
                    <asvg:svgBlip xmlns:asvg="http://schemas.microsoft.com/office/drawing/2016/SVG/main" r:embed="rId5"/>
                  </a:ext>
                </a:extLst>
              </a:blip>
              <a:stretch/>
            </p:blipFill>
            <p:spPr>
              <a:xfrm>
                <a:off x="6137627" y="4799745"/>
                <a:ext cx="231756" cy="210806"/>
              </a:xfrm>
              <a:prstGeom prst="rect">
                <a:avLst/>
              </a:prstGeom>
            </p:spPr>
          </p:pic>
        </p:grpSp>
        <p:pic>
          <p:nvPicPr>
            <p:cNvPr id="21" name="Graphic 22">
              <a:extLst>
                <a:ext uri="{FF2B5EF4-FFF2-40B4-BE49-F238E27FC236}">
                  <a16:creationId xmlns:a16="http://schemas.microsoft.com/office/drawing/2014/main" id="{ED9841DB-E035-42CA-8A0F-C974443D784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564116" y="3396394"/>
              <a:ext cx="1622223" cy="162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a:extLst>
                <a:ext uri="{FF2B5EF4-FFF2-40B4-BE49-F238E27FC236}">
                  <a16:creationId xmlns:a16="http://schemas.microsoft.com/office/drawing/2014/main" id="{4FBD70C3-67D2-499D-B9CA-E3119278C0B5}"/>
                </a:ext>
              </a:extLst>
            </p:cNvPr>
            <p:cNvCxnSpPr/>
            <p:nvPr/>
          </p:nvCxnSpPr>
          <p:spPr>
            <a:xfrm>
              <a:off x="3188609" y="3851940"/>
              <a:ext cx="4680789" cy="0"/>
            </a:xfrm>
            <a:prstGeom prst="straightConnector1">
              <a:avLst/>
            </a:prstGeom>
            <a:ln w="254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A99033-C674-4E05-B31B-AD4BFEE77EC8}"/>
                </a:ext>
              </a:extLst>
            </p:cNvPr>
            <p:cNvCxnSpPr/>
            <p:nvPr/>
          </p:nvCxnSpPr>
          <p:spPr>
            <a:xfrm>
              <a:off x="3188609" y="4718715"/>
              <a:ext cx="4680789" cy="0"/>
            </a:xfrm>
            <a:prstGeom prst="straightConnector1">
              <a:avLst/>
            </a:prstGeom>
            <a:ln w="254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BEC0EE3-BE96-4BE4-9A0F-CB17F0B915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7628" y="3178055"/>
              <a:ext cx="1017232" cy="1017232"/>
            </a:xfrm>
            <a:prstGeom prst="rect">
              <a:avLst/>
            </a:prstGeom>
          </p:spPr>
        </p:pic>
        <p:pic>
          <p:nvPicPr>
            <p:cNvPr id="25" name="Picture 24">
              <a:extLst>
                <a:ext uri="{FF2B5EF4-FFF2-40B4-BE49-F238E27FC236}">
                  <a16:creationId xmlns:a16="http://schemas.microsoft.com/office/drawing/2014/main" id="{14D4ED91-0EB6-4A0A-A166-2007C56F18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7628" y="4252889"/>
              <a:ext cx="1017232" cy="1017232"/>
            </a:xfrm>
            <a:prstGeom prst="rect">
              <a:avLst/>
            </a:prstGeom>
          </p:spPr>
        </p:pic>
        <p:sp>
          <p:nvSpPr>
            <p:cNvPr id="26" name="Rectangle 25">
              <a:extLst>
                <a:ext uri="{FF2B5EF4-FFF2-40B4-BE49-F238E27FC236}">
                  <a16:creationId xmlns:a16="http://schemas.microsoft.com/office/drawing/2014/main" id="{24852AB6-70D6-4A20-B9F4-27FF796F6B05}"/>
                </a:ext>
              </a:extLst>
            </p:cNvPr>
            <p:cNvSpPr/>
            <p:nvPr/>
          </p:nvSpPr>
          <p:spPr>
            <a:xfrm>
              <a:off x="4470180" y="5103717"/>
              <a:ext cx="752129" cy="323165"/>
            </a:xfrm>
            <a:prstGeom prst="rect">
              <a:avLst/>
            </a:prstGeom>
          </p:spPr>
          <p:txBody>
            <a:bodyPr wrap="none" tIns="0">
              <a:spAutoFit/>
            </a:bodyPr>
            <a:lstStyle/>
            <a:p>
              <a:pPr algn="ctr"/>
              <a:r>
                <a:rPr lang="en-US" dirty="0">
                  <a:ea typeface="Amazon Ember Light" panose="020B0403020204020204" pitchFamily="34" charset="0"/>
                  <a:cs typeface="Amazon Ember Light" panose="020B0403020204020204" pitchFamily="34" charset="0"/>
                </a:rPr>
                <a:t>Layer</a:t>
              </a:r>
            </a:p>
          </p:txBody>
        </p:sp>
        <p:sp>
          <p:nvSpPr>
            <p:cNvPr id="28" name="Rectangle 27">
              <a:extLst>
                <a:ext uri="{FF2B5EF4-FFF2-40B4-BE49-F238E27FC236}">
                  <a16:creationId xmlns:a16="http://schemas.microsoft.com/office/drawing/2014/main" id="{49E40FD1-76AD-4B8A-AF6D-31338A84826A}"/>
                </a:ext>
              </a:extLst>
            </p:cNvPr>
            <p:cNvSpPr/>
            <p:nvPr/>
          </p:nvSpPr>
          <p:spPr>
            <a:xfrm>
              <a:off x="3647841" y="4043171"/>
              <a:ext cx="2396810" cy="323165"/>
            </a:xfrm>
            <a:prstGeom prst="rect">
              <a:avLst/>
            </a:prstGeom>
          </p:spPr>
          <p:txBody>
            <a:bodyPr wrap="none" tIns="0">
              <a:spAutoFit/>
            </a:bodyPr>
            <a:lstStyle/>
            <a:p>
              <a:pPr algn="ctr"/>
              <a:r>
                <a:rPr lang="en-US" dirty="0">
                  <a:ea typeface="Amazon Ember Light" panose="020B0403020204020204" pitchFamily="34" charset="0"/>
                  <a:cs typeface="Amazon Ember Light" panose="020B0403020204020204" pitchFamily="34" charset="0"/>
                </a:rPr>
                <a:t>Deployment package</a:t>
              </a:r>
            </a:p>
          </p:txBody>
        </p:sp>
        <p:cxnSp>
          <p:nvCxnSpPr>
            <p:cNvPr id="41" name="Elbow Connector 38">
              <a:extLst>
                <a:ext uri="{FF2B5EF4-FFF2-40B4-BE49-F238E27FC236}">
                  <a16:creationId xmlns:a16="http://schemas.microsoft.com/office/drawing/2014/main" id="{1ADE6E54-8920-43B2-AEDE-69CE01BA59AB}"/>
                </a:ext>
              </a:extLst>
            </p:cNvPr>
            <p:cNvCxnSpPr>
              <a:stCxn id="19" idx="0"/>
              <a:endCxn id="21" idx="0"/>
            </p:cNvCxnSpPr>
            <p:nvPr/>
          </p:nvCxnSpPr>
          <p:spPr>
            <a:xfrm rot="16200000" flipH="1" flipV="1">
              <a:off x="5111239" y="-490473"/>
              <a:ext cx="1150856" cy="6622877"/>
            </a:xfrm>
            <a:prstGeom prst="bentConnector3">
              <a:avLst>
                <a:gd name="adj1" fmla="val -19863"/>
              </a:avLst>
            </a:prstGeom>
            <a:ln w="25400">
              <a:solidFill>
                <a:schemeClr val="tx2"/>
              </a:solidFill>
              <a:prstDash val="dash"/>
              <a:tailEnd type="arrow" w="med" len="sm"/>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4F361A9-7D01-4FF7-BFE2-6C29D5335AAD}"/>
                </a:ext>
              </a:extLst>
            </p:cNvPr>
            <p:cNvSpPr/>
            <p:nvPr/>
          </p:nvSpPr>
          <p:spPr>
            <a:xfrm>
              <a:off x="2951496" y="1582242"/>
              <a:ext cx="4520788" cy="415498"/>
            </a:xfrm>
            <a:prstGeom prst="rect">
              <a:avLst/>
            </a:prstGeom>
          </p:spPr>
          <p:txBody>
            <a:bodyPr wrap="none" tIns="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Test and debug the application</a:t>
              </a:r>
            </a:p>
          </p:txBody>
        </p:sp>
        <p:grpSp>
          <p:nvGrpSpPr>
            <p:cNvPr id="47" name="Group 46">
              <a:extLst>
                <a:ext uri="{FF2B5EF4-FFF2-40B4-BE49-F238E27FC236}">
                  <a16:creationId xmlns:a16="http://schemas.microsoft.com/office/drawing/2014/main" id="{30575346-6E14-4AA9-8E13-BC6D51655808}"/>
                </a:ext>
              </a:extLst>
            </p:cNvPr>
            <p:cNvGrpSpPr/>
            <p:nvPr/>
          </p:nvGrpSpPr>
          <p:grpSpPr>
            <a:xfrm>
              <a:off x="7877119" y="3099934"/>
              <a:ext cx="2619319" cy="2803589"/>
              <a:chOff x="7895258" y="3064345"/>
              <a:chExt cx="2619319" cy="2803589"/>
            </a:xfrm>
          </p:grpSpPr>
          <p:sp>
            <p:nvSpPr>
              <p:cNvPr id="48" name="Rectangle 47">
                <a:extLst>
                  <a:ext uri="{FF2B5EF4-FFF2-40B4-BE49-F238E27FC236}">
                    <a16:creationId xmlns:a16="http://schemas.microsoft.com/office/drawing/2014/main" id="{7F2A161B-6709-4C32-88CD-9709B9CC1D37}"/>
                  </a:ext>
                </a:extLst>
              </p:cNvPr>
              <p:cNvSpPr/>
              <p:nvPr/>
            </p:nvSpPr>
            <p:spPr>
              <a:xfrm>
                <a:off x="7895258" y="3064345"/>
                <a:ext cx="2619319" cy="274378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000" b="1" dirty="0">
                  <a:solidFill>
                    <a:schemeClr val="bg1"/>
                  </a:solidFill>
                </a:endParaRPr>
              </a:p>
              <a:p>
                <a:pPr algn="ctr"/>
                <a:endParaRPr lang="en-US" sz="900" b="1" dirty="0">
                  <a:solidFill>
                    <a:schemeClr val="bg1"/>
                  </a:solidFill>
                </a:endParaRPr>
              </a:p>
              <a:p>
                <a:pPr algn="ct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Function code</a:t>
                </a:r>
              </a:p>
            </p:txBody>
          </p:sp>
          <p:sp>
            <p:nvSpPr>
              <p:cNvPr id="49" name="TextBox 48">
                <a:extLst>
                  <a:ext uri="{FF2B5EF4-FFF2-40B4-BE49-F238E27FC236}">
                    <a16:creationId xmlns:a16="http://schemas.microsoft.com/office/drawing/2014/main" id="{B0A43168-0607-49DE-ABDA-379FEFE11E48}"/>
                  </a:ext>
                </a:extLst>
              </p:cNvPr>
              <p:cNvSpPr txBox="1"/>
              <p:nvPr/>
            </p:nvSpPr>
            <p:spPr>
              <a:xfrm>
                <a:off x="7902845" y="4271752"/>
                <a:ext cx="2600217" cy="532546"/>
              </a:xfrm>
              <a:prstGeom prst="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Layer 1</a:t>
                </a:r>
              </a:p>
            </p:txBody>
          </p:sp>
          <p:sp>
            <p:nvSpPr>
              <p:cNvPr id="50" name="TextBox 49">
                <a:extLst>
                  <a:ext uri="{FF2B5EF4-FFF2-40B4-BE49-F238E27FC236}">
                    <a16:creationId xmlns:a16="http://schemas.microsoft.com/office/drawing/2014/main" id="{CEB75A6D-4E50-40C7-949C-A879EC668018}"/>
                  </a:ext>
                </a:extLst>
              </p:cNvPr>
              <p:cNvSpPr txBox="1"/>
              <p:nvPr/>
            </p:nvSpPr>
            <p:spPr>
              <a:xfrm>
                <a:off x="7905431" y="4799798"/>
                <a:ext cx="2600217" cy="532546"/>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Layer 2</a:t>
                </a:r>
              </a:p>
            </p:txBody>
          </p:sp>
          <p:sp>
            <p:nvSpPr>
              <p:cNvPr id="51" name="TextBox 50">
                <a:extLst>
                  <a:ext uri="{FF2B5EF4-FFF2-40B4-BE49-F238E27FC236}">
                    <a16:creationId xmlns:a16="http://schemas.microsoft.com/office/drawing/2014/main" id="{09F85BB3-8AAA-45A2-904F-3C2EBBFBE12A}"/>
                  </a:ext>
                </a:extLst>
              </p:cNvPr>
              <p:cNvSpPr txBox="1"/>
              <p:nvPr/>
            </p:nvSpPr>
            <p:spPr>
              <a:xfrm>
                <a:off x="7905431" y="5335388"/>
                <a:ext cx="2600217" cy="53254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52" name="Graphic 42">
              <a:extLst>
                <a:ext uri="{FF2B5EF4-FFF2-40B4-BE49-F238E27FC236}">
                  <a16:creationId xmlns:a16="http://schemas.microsoft.com/office/drawing/2014/main" id="{C836641A-490C-4966-91A3-9F4BD518DF3A}"/>
                </a:ext>
              </a:extLst>
            </p:cNvPr>
            <p:cNvPicPr>
              <a:picLocks noChangeAspect="1"/>
            </p:cNvPicPr>
            <p:nvPr/>
          </p:nvPicPr>
          <p:blipFill>
            <a:blip r:embed="rId9"/>
            <a:stretch>
              <a:fillRect/>
            </a:stretch>
          </p:blipFill>
          <p:spPr>
            <a:xfrm>
              <a:off x="8683859" y="2360735"/>
              <a:ext cx="1005840" cy="1005840"/>
            </a:xfrm>
            <a:prstGeom prst="ellipse">
              <a:avLst/>
            </a:prstGeom>
            <a:solidFill>
              <a:schemeClr val="bg1"/>
            </a:solidFill>
          </p:spPr>
        </p:pic>
      </p:grpSp>
    </p:spTree>
    <p:custDataLst>
      <p:tags r:id="rId1"/>
    </p:custDataLst>
    <p:extLst>
      <p:ext uri="{BB962C8B-B14F-4D97-AF65-F5344CB8AC3E}">
        <p14:creationId xmlns:p14="http://schemas.microsoft.com/office/powerpoint/2010/main" val="2709499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Compute services</a:t>
            </a:r>
            <a:endParaRPr lang="en-US" dirty="0"/>
          </a:p>
        </p:txBody>
      </p:sp>
      <p:sp>
        <p:nvSpPr>
          <p:cNvPr id="5" name="Text Placeholder 4"/>
          <p:cNvSpPr>
            <a:spLocks noGrp="1"/>
          </p:cNvSpPr>
          <p:nvPr>
            <p:ph type="subTitle" idx="1"/>
          </p:nvPr>
        </p:nvSpPr>
        <p:spPr/>
        <p:txBody>
          <a:bodyPr/>
          <a:lstStyle/>
          <a:p>
            <a:r>
              <a:rPr lang="en-US"/>
              <a:t>Module 9: Processing Your Application Logic</a:t>
            </a:r>
            <a:endParaRPr lang="en-US" dirty="0"/>
          </a:p>
        </p:txBody>
      </p:sp>
    </p:spTree>
    <p:custDataLst>
      <p:tags r:id="rId1"/>
    </p:custDataLst>
    <p:extLst>
      <p:ext uri="{BB962C8B-B14F-4D97-AF65-F5344CB8AC3E}">
        <p14:creationId xmlns:p14="http://schemas.microsoft.com/office/powerpoint/2010/main" val="3315894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40</a:t>
            </a:fld>
            <a:endParaRPr lang="en-US" dirty="0"/>
          </a:p>
        </p:txBody>
      </p:sp>
      <p:sp>
        <p:nvSpPr>
          <p:cNvPr id="5" name="Title 4"/>
          <p:cNvSpPr>
            <a:spLocks noGrp="1"/>
          </p:cNvSpPr>
          <p:nvPr>
            <p:ph type="title"/>
          </p:nvPr>
        </p:nvSpPr>
        <p:spPr/>
        <p:txBody>
          <a:bodyPr/>
          <a:lstStyle/>
          <a:p>
            <a:r>
              <a:rPr lang="en-US"/>
              <a:t>Testing objectives</a:t>
            </a:r>
            <a:endParaRPr lang="en-US" dirty="0"/>
          </a:p>
        </p:txBody>
      </p:sp>
      <p:sp>
        <p:nvSpPr>
          <p:cNvPr id="6" name="Content Placeholder 5"/>
          <p:cNvSpPr>
            <a:spLocks noGrp="1"/>
          </p:cNvSpPr>
          <p:nvPr>
            <p:ph sz="quarter" idx="21"/>
          </p:nvPr>
        </p:nvSpPr>
        <p:spPr/>
        <p:txBody>
          <a:bodyPr/>
          <a:lstStyle/>
          <a:p>
            <a:r>
              <a:rPr lang="en-US"/>
              <a:t>Performance test your Lambda function for memory</a:t>
            </a:r>
          </a:p>
          <a:p>
            <a:r>
              <a:rPr lang="en-US"/>
              <a:t>Load test your Lambda function for timeouts</a:t>
            </a:r>
          </a:p>
          <a:p>
            <a:r>
              <a:rPr lang="en-US"/>
              <a:t>Understand Lambda limits</a:t>
            </a:r>
          </a:p>
          <a:p>
            <a:endParaRPr lang="en-US"/>
          </a:p>
          <a:p>
            <a:endParaRPr lang="en-US" dirty="0"/>
          </a:p>
        </p:txBody>
      </p:sp>
    </p:spTree>
    <p:custDataLst>
      <p:tags r:id="rId1"/>
    </p:custDataLst>
    <p:extLst>
      <p:ext uri="{BB962C8B-B14F-4D97-AF65-F5344CB8AC3E}">
        <p14:creationId xmlns:p14="http://schemas.microsoft.com/office/powerpoint/2010/main" val="2120399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41</a:t>
            </a:fld>
            <a:endParaRPr lang="en-US" dirty="0"/>
          </a:p>
        </p:txBody>
      </p:sp>
      <p:sp>
        <p:nvSpPr>
          <p:cNvPr id="2" name="Title 1"/>
          <p:cNvSpPr>
            <a:spLocks noGrp="1"/>
          </p:cNvSpPr>
          <p:nvPr>
            <p:ph type="title"/>
          </p:nvPr>
        </p:nvSpPr>
        <p:spPr/>
        <p:txBody>
          <a:bodyPr/>
          <a:lstStyle/>
          <a:p>
            <a:r>
              <a:rPr lang="en-US" dirty="0"/>
              <a:t>Testing a Lambda function</a:t>
            </a:r>
          </a:p>
        </p:txBody>
      </p:sp>
      <p:pic>
        <p:nvPicPr>
          <p:cNvPr id="27" name="Picture Placeholder 26">
            <a:extLst>
              <a:ext uri="{C183D7F6-B498-43B3-948B-1728B52AA6E4}">
                <adec:decorative xmlns:adec="http://schemas.microsoft.com/office/drawing/2017/decorative" val="1"/>
              </a:ext>
            </a:extLst>
          </p:cNvPr>
          <p:cNvPicPr>
            <a:picLocks noGrp="1" noChangeAspect="1"/>
          </p:cNvPicPr>
          <p:nvPr>
            <p:ph type="pic" sz="quarter" idx="4294967295"/>
          </p:nvPr>
        </p:nvPicPr>
        <p:blipFill>
          <a:blip r:embed="rId4"/>
          <a:srcRect t="7351" b="7351"/>
          <a:stretch>
            <a:fillRect/>
          </a:stretch>
        </p:blipFill>
        <p:spPr>
          <a:xfrm>
            <a:off x="372157" y="2254877"/>
            <a:ext cx="2679700" cy="2103438"/>
          </a:xfrm>
          <a:prstGeom prst="rect">
            <a:avLst/>
          </a:prstGeom>
          <a:ln w="12700">
            <a:solidFill>
              <a:schemeClr val="dk1"/>
            </a:solidFill>
          </a:ln>
        </p:spPr>
        <p:style>
          <a:lnRef idx="2">
            <a:schemeClr val="dk1"/>
          </a:lnRef>
          <a:fillRef idx="1">
            <a:schemeClr val="lt1"/>
          </a:fillRef>
          <a:effectRef idx="0">
            <a:schemeClr val="dk1"/>
          </a:effectRef>
          <a:fontRef idx="minor">
            <a:schemeClr val="dk1"/>
          </a:fontRef>
        </p:style>
      </p:pic>
      <p:sp>
        <p:nvSpPr>
          <p:cNvPr id="3" name="Text Placeholder 2"/>
          <p:cNvSpPr>
            <a:spLocks noGrp="1"/>
          </p:cNvSpPr>
          <p:nvPr>
            <p:ph type="body" sz="quarter" idx="4294967295"/>
          </p:nvPr>
        </p:nvSpPr>
        <p:spPr>
          <a:xfrm>
            <a:off x="252499" y="4576679"/>
            <a:ext cx="2687638" cy="303213"/>
          </a:xfrm>
        </p:spPr>
        <p:txBody>
          <a:bodyPr>
            <a:noAutofit/>
          </a:bodyPr>
          <a:lstStyle/>
          <a:p>
            <a:pPr marL="0" indent="0" algn="ctr">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Management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Console</a:t>
            </a:r>
          </a:p>
          <a:p>
            <a:pPr marL="0" indent="0" algn="ctr">
              <a:buNone/>
            </a:pPr>
            <a:endParaRPr lang="en-US" sz="2400" dirty="0"/>
          </a:p>
        </p:txBody>
      </p:sp>
      <p:pic>
        <p:nvPicPr>
          <p:cNvPr id="19" name="Picture Placeholder 18">
            <a:extLst>
              <a:ext uri="{C183D7F6-B498-43B3-948B-1728B52AA6E4}">
                <adec:decorative xmlns:adec="http://schemas.microsoft.com/office/drawing/2017/decorative" val="1"/>
              </a:ext>
            </a:extLst>
          </p:cNvPr>
          <p:cNvPicPr>
            <a:picLocks noGrp="1" noChangeAspect="1"/>
          </p:cNvPicPr>
          <p:nvPr>
            <p:ph type="pic" sz="quarter" idx="4294967295"/>
          </p:nvPr>
        </p:nvPicPr>
        <p:blipFill>
          <a:blip r:embed="rId5"/>
          <a:srcRect l="20891" r="20891"/>
          <a:stretch>
            <a:fillRect/>
          </a:stretch>
        </p:blipFill>
        <p:spPr>
          <a:xfrm>
            <a:off x="3198218" y="2254877"/>
            <a:ext cx="2678113" cy="2103438"/>
          </a:xfrm>
          <a:prstGeom prst="rect">
            <a:avLst/>
          </a:prstGeom>
          <a:ln w="12700">
            <a:solidFill>
              <a:schemeClr val="dk1"/>
            </a:solidFill>
          </a:ln>
        </p:spPr>
      </p:pic>
      <p:sp>
        <p:nvSpPr>
          <p:cNvPr id="14" name="Text Placeholder 13"/>
          <p:cNvSpPr>
            <a:spLocks noGrp="1"/>
          </p:cNvSpPr>
          <p:nvPr>
            <p:ph type="body" sz="quarter" idx="4294967295"/>
          </p:nvPr>
        </p:nvSpPr>
        <p:spPr>
          <a:xfrm>
            <a:off x="3194249" y="4632139"/>
            <a:ext cx="2686050" cy="303213"/>
          </a:xfrm>
        </p:spPr>
        <p:txBody>
          <a:bodyPr>
            <a:noAutofit/>
          </a:bodyPr>
          <a:lstStyle/>
          <a:p>
            <a:pPr marL="0" indent="0" algn="ctr">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Command</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Line Interface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(AWS CLI)</a:t>
            </a:r>
          </a:p>
        </p:txBody>
      </p:sp>
      <p:pic>
        <p:nvPicPr>
          <p:cNvPr id="37" name="Picture 6">
            <a:extLst>
              <a:ext uri="{C183D7F6-B498-43B3-948B-1728B52AA6E4}">
                <adec:decorative xmlns:adec="http://schemas.microsoft.com/office/drawing/2017/decorative" val="1"/>
              </a:ext>
            </a:extLst>
          </p:cNvPr>
          <p:cNvPicPr>
            <a:picLocks noGrp="1" noChangeAspect="1" noChangeArrowheads="1"/>
          </p:cNvPicPr>
          <p:nvPr>
            <p:ph type="pic" sz="quarter" idx="4294967295"/>
          </p:nvPr>
        </p:nvPicPr>
        <p:blipFill>
          <a:blip r:embed="rId6">
            <a:extLst>
              <a:ext uri="{28A0092B-C50C-407E-A947-70E740481C1C}">
                <a14:useLocalDpi xmlns:a14="http://schemas.microsoft.com/office/drawing/2010/main" val="0"/>
              </a:ext>
            </a:extLst>
          </a:blip>
          <a:srcRect l="10550" r="10550"/>
          <a:stretch>
            <a:fillRect/>
          </a:stretch>
        </p:blipFill>
        <p:spPr bwMode="auto">
          <a:xfrm>
            <a:off x="6197672" y="2254877"/>
            <a:ext cx="2679700" cy="2103438"/>
          </a:xfrm>
          <a:prstGeom prst="rect">
            <a:avLst/>
          </a:prstGeom>
          <a:solidFill>
            <a:srgbClr val="FFFFFF">
              <a:shade val="85000"/>
            </a:srgbClr>
          </a:solidFill>
          <a:ln w="12700" cap="sq">
            <a:solidFill>
              <a:schemeClr val="dk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 Placeholder 11"/>
          <p:cNvSpPr>
            <a:spLocks noGrp="1"/>
          </p:cNvSpPr>
          <p:nvPr>
            <p:ph type="body" sz="quarter" idx="4294967295"/>
          </p:nvPr>
        </p:nvSpPr>
        <p:spPr>
          <a:xfrm>
            <a:off x="6400987" y="4567377"/>
            <a:ext cx="2686050" cy="303213"/>
          </a:xfrm>
        </p:spPr>
        <p:txBody>
          <a:bodyPr>
            <a:noAutofit/>
          </a:bodyPr>
          <a:lstStyle/>
          <a:p>
            <a:pPr marL="0" indent="0" algn="ctr">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Software</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Development Kits</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(AWS SDKs)</a:t>
            </a:r>
          </a:p>
        </p:txBody>
      </p:sp>
      <p:sp>
        <p:nvSpPr>
          <p:cNvPr id="47" name="Rectangle 46">
            <a:extLst>
              <a:ext uri="{C183D7F6-B498-43B3-948B-1728B52AA6E4}">
                <adec:decorative xmlns:adec="http://schemas.microsoft.com/office/drawing/2017/decorative" val="1"/>
              </a:ext>
            </a:extLst>
          </p:cNvPr>
          <p:cNvSpPr/>
          <p:nvPr/>
        </p:nvSpPr>
        <p:spPr>
          <a:xfrm>
            <a:off x="9198714" y="2252578"/>
            <a:ext cx="2688884" cy="2108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2" name="Picture 6">
            <a:extLst>
              <a:ext uri="{C183D7F6-B498-43B3-948B-1728B52AA6E4}">
                <adec:decorative xmlns:adec="http://schemas.microsoft.com/office/drawing/2017/decorative" val="1"/>
              </a:ext>
            </a:extLst>
          </p:cNvPr>
          <p:cNvPicPr>
            <a:picLocks noGrp="1" noChangeAspect="1" noChangeArrowheads="1"/>
          </p:cNvPicPr>
          <p:nvPr>
            <p:ph type="pic" sz="quarter" idx="4294967295"/>
          </p:nvPr>
        </p:nvPicPr>
        <p:blipFill rotWithShape="1">
          <a:blip r:embed="rId7">
            <a:extLst>
              <a:ext uri="{28A0092B-C50C-407E-A947-70E740481C1C}">
                <a14:useLocalDpi xmlns:a14="http://schemas.microsoft.com/office/drawing/2010/main" val="0"/>
              </a:ext>
            </a:extLst>
          </a:blip>
          <a:srcRect l="4493" r="4493"/>
          <a:stretch/>
        </p:blipFill>
        <p:spPr bwMode="auto">
          <a:xfrm rot="16200000">
            <a:off x="9203306" y="2254877"/>
            <a:ext cx="267970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4294967295"/>
          </p:nvPr>
        </p:nvSpPr>
        <p:spPr>
          <a:xfrm>
            <a:off x="9132663" y="4576679"/>
            <a:ext cx="2820987" cy="303213"/>
          </a:xfrm>
        </p:spPr>
        <p:txBody>
          <a:bodyPr>
            <a:noAutofit/>
          </a:bodyPr>
          <a:lstStyle/>
          <a:p>
            <a:pPr marL="0" indent="0" algn="ctr">
              <a:buNone/>
            </a:pPr>
            <a:r>
              <a:rPr lang="en-US" sz="2400" dirty="0">
                <a:latin typeface="Amazon Ember" panose="020B0603020204020204" pitchFamily="34" charset="0"/>
                <a:ea typeface="Amazon Ember" panose="020B0603020204020204" pitchFamily="34" charset="0"/>
                <a:cs typeface="Amazon Ember" panose="020B0603020204020204" pitchFamily="34" charset="0"/>
              </a:rPr>
              <a:t>AWS Serverless Application Model (AWS SAM)</a:t>
            </a:r>
            <a:endParaRPr lang="en-US" sz="2400" dirty="0"/>
          </a:p>
        </p:txBody>
      </p:sp>
    </p:spTree>
    <p:custDataLst>
      <p:tags r:id="rId1"/>
    </p:custDataLst>
    <p:extLst>
      <p:ext uri="{BB962C8B-B14F-4D97-AF65-F5344CB8AC3E}">
        <p14:creationId xmlns:p14="http://schemas.microsoft.com/office/powerpoint/2010/main" val="3090386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t>42</a:t>
            </a:fld>
            <a:endParaRPr lang="en-US" dirty="0"/>
          </a:p>
        </p:txBody>
      </p:sp>
      <p:sp>
        <p:nvSpPr>
          <p:cNvPr id="9" name="Title 8"/>
          <p:cNvSpPr>
            <a:spLocks noGrp="1"/>
          </p:cNvSpPr>
          <p:nvPr>
            <p:ph type="title"/>
          </p:nvPr>
        </p:nvSpPr>
        <p:spPr/>
        <p:txBody>
          <a:bodyPr/>
          <a:lstStyle/>
          <a:p>
            <a:r>
              <a:rPr lang="en-US" dirty="0"/>
              <a:t>Invoke a Lambda function</a:t>
            </a:r>
          </a:p>
        </p:txBody>
      </p:sp>
      <p:sp>
        <p:nvSpPr>
          <p:cNvPr id="15" name="Rectangle 14"/>
          <p:cNvSpPr/>
          <p:nvPr/>
        </p:nvSpPr>
        <p:spPr>
          <a:xfrm>
            <a:off x="873379" y="1369914"/>
            <a:ext cx="3999672" cy="2308324"/>
          </a:xfrm>
          <a:prstGeom prst="rect">
            <a:avLst/>
          </a:prstGeom>
          <a:solidFill>
            <a:schemeClr val="accent4"/>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invoke</a:t>
            </a:r>
          </a:p>
          <a:p>
            <a:r>
              <a:rPr lang="en-US" dirty="0"/>
              <a:t>--function-name &lt;value&gt;</a:t>
            </a:r>
          </a:p>
          <a:p>
            <a:r>
              <a:rPr lang="en-US" dirty="0"/>
              <a:t>[--invocation-type &lt;value&gt;]</a:t>
            </a:r>
          </a:p>
          <a:p>
            <a:r>
              <a:rPr lang="en-US" dirty="0"/>
              <a:t>[--log-type &lt;value&gt;]</a:t>
            </a:r>
          </a:p>
          <a:p>
            <a:r>
              <a:rPr lang="en-US" dirty="0"/>
              <a:t>[--client-context &lt;value&gt;]</a:t>
            </a:r>
          </a:p>
          <a:p>
            <a:r>
              <a:rPr lang="en-US" dirty="0"/>
              <a:t>[--payload &lt;value&gt;]</a:t>
            </a:r>
          </a:p>
          <a:p>
            <a:r>
              <a:rPr lang="en-US" dirty="0"/>
              <a:t>[--qualifier &lt;value&gt;]</a:t>
            </a:r>
          </a:p>
          <a:p>
            <a:r>
              <a:rPr lang="en-US" dirty="0"/>
              <a:t>&lt;</a:t>
            </a:r>
            <a:r>
              <a:rPr lang="en-US" dirty="0" err="1"/>
              <a:t>outfile</a:t>
            </a:r>
            <a:r>
              <a:rPr lang="en-US" dirty="0"/>
              <a:t>&gt;</a:t>
            </a:r>
          </a:p>
        </p:txBody>
      </p:sp>
      <p:grpSp>
        <p:nvGrpSpPr>
          <p:cNvPr id="45" name="justDecorative">
            <a:extLst>
              <a:ext uri="{FF2B5EF4-FFF2-40B4-BE49-F238E27FC236}">
                <a16:creationId xmlns:a16="http://schemas.microsoft.com/office/drawing/2014/main" id="{915A5516-7013-45F9-9F73-0DB1B66E46F4}"/>
              </a:ext>
            </a:extLst>
          </p:cNvPr>
          <p:cNvGrpSpPr/>
          <p:nvPr/>
        </p:nvGrpSpPr>
        <p:grpSpPr>
          <a:xfrm>
            <a:off x="24405" y="1410103"/>
            <a:ext cx="12041325" cy="4859362"/>
            <a:chOff x="24405" y="1410103"/>
            <a:chExt cx="12041325" cy="4859362"/>
          </a:xfrm>
        </p:grpSpPr>
        <p:grpSp>
          <p:nvGrpSpPr>
            <p:cNvPr id="5" name="Group 4">
              <a:extLst>
                <a:ext uri="{FF2B5EF4-FFF2-40B4-BE49-F238E27FC236}">
                  <a16:creationId xmlns:a16="http://schemas.microsoft.com/office/drawing/2014/main" id="{2D2241B8-BDD4-4CD6-9C67-387AB2523D58}"/>
                </a:ext>
              </a:extLst>
            </p:cNvPr>
            <p:cNvGrpSpPr/>
            <p:nvPr/>
          </p:nvGrpSpPr>
          <p:grpSpPr>
            <a:xfrm>
              <a:off x="3485478" y="1410103"/>
              <a:ext cx="7837578" cy="2913438"/>
              <a:chOff x="3485478" y="1410103"/>
              <a:chExt cx="7837578" cy="2913438"/>
            </a:xfrm>
          </p:grpSpPr>
          <p:cxnSp>
            <p:nvCxnSpPr>
              <p:cNvPr id="37" name="Straight Arrow Connector 36">
                <a:extLst>
                  <a:ext uri="{FF2B5EF4-FFF2-40B4-BE49-F238E27FC236}">
                    <a16:creationId xmlns:a16="http://schemas.microsoft.com/office/drawing/2014/main" id="{43B5BB78-EDE7-41D7-9EEF-D0705D256240}"/>
                  </a:ext>
                </a:extLst>
              </p:cNvPr>
              <p:cNvCxnSpPr>
                <a:cxnSpLocks/>
              </p:cNvCxnSpPr>
              <p:nvPr/>
            </p:nvCxnSpPr>
            <p:spPr>
              <a:xfrm flipH="1">
                <a:off x="3754419" y="1824206"/>
                <a:ext cx="2236213" cy="0"/>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CE4B1B49-5763-4FF8-B280-6E2EE4A31DDE}"/>
                  </a:ext>
                </a:extLst>
              </p:cNvPr>
              <p:cNvSpPr/>
              <p:nvPr/>
            </p:nvSpPr>
            <p:spPr>
              <a:xfrm>
                <a:off x="5696672" y="1410103"/>
                <a:ext cx="5620623" cy="468445"/>
              </a:xfrm>
              <a:prstGeom prst="flowChartProcess">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Function name, function ARN, or partial ARN</a:t>
                </a:r>
              </a:p>
            </p:txBody>
          </p:sp>
          <p:cxnSp>
            <p:nvCxnSpPr>
              <p:cNvPr id="39" name="Straight Arrow Connector 38">
                <a:extLst>
                  <a:ext uri="{FF2B5EF4-FFF2-40B4-BE49-F238E27FC236}">
                    <a16:creationId xmlns:a16="http://schemas.microsoft.com/office/drawing/2014/main" id="{4F783B7C-07AE-47D6-8F4D-32AAFC0ED3A5}"/>
                  </a:ext>
                </a:extLst>
              </p:cNvPr>
              <p:cNvCxnSpPr>
                <a:cxnSpLocks/>
              </p:cNvCxnSpPr>
              <p:nvPr/>
            </p:nvCxnSpPr>
            <p:spPr>
              <a:xfrm flipH="1">
                <a:off x="3948056" y="2092861"/>
                <a:ext cx="2782528" cy="0"/>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0" name="Rectangle 2">
                <a:extLst>
                  <a:ext uri="{FF2B5EF4-FFF2-40B4-BE49-F238E27FC236}">
                    <a16:creationId xmlns:a16="http://schemas.microsoft.com/office/drawing/2014/main" id="{4E79AD78-6605-4B76-A187-0DCB1BF773B1}"/>
                  </a:ext>
                </a:extLst>
              </p:cNvPr>
              <p:cNvSpPr>
                <a:spLocks noChangeArrowheads="1"/>
              </p:cNvSpPr>
              <p:nvPr/>
            </p:nvSpPr>
            <p:spPr bwMode="auto">
              <a:xfrm>
                <a:off x="6736343" y="1989384"/>
                <a:ext cx="4586713" cy="46634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en-US" sz="2000" dirty="0">
                    <a:solidFill>
                      <a:schemeClr val="dk1"/>
                    </a:solidFill>
                  </a:rPr>
                  <a:t>Event, RequestResponse</a:t>
                </a:r>
                <a:r>
                  <a:rPr lang="en-US" altLang="en-US" sz="2000" dirty="0"/>
                  <a:t>, or </a:t>
                </a:r>
                <a:r>
                  <a:rPr lang="en-US" altLang="en-US" sz="2000" dirty="0">
                    <a:solidFill>
                      <a:schemeClr val="dk1"/>
                    </a:solidFill>
                  </a:rPr>
                  <a:t>DryRun </a:t>
                </a:r>
              </a:p>
            </p:txBody>
          </p:sp>
          <p:cxnSp>
            <p:nvCxnSpPr>
              <p:cNvPr id="41" name="Straight Arrow Connector 40">
                <a:extLst>
                  <a:ext uri="{FF2B5EF4-FFF2-40B4-BE49-F238E27FC236}">
                    <a16:creationId xmlns:a16="http://schemas.microsoft.com/office/drawing/2014/main" id="{C0BB42AF-77C6-4C97-B369-7DC08D3E3B86}"/>
                  </a:ext>
                </a:extLst>
              </p:cNvPr>
              <p:cNvCxnSpPr>
                <a:cxnSpLocks/>
              </p:cNvCxnSpPr>
              <p:nvPr/>
            </p:nvCxnSpPr>
            <p:spPr>
              <a:xfrm flipH="1">
                <a:off x="3485478" y="2924548"/>
                <a:ext cx="5544222" cy="0"/>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D8AE75D-07C1-477D-908E-47C8744BF4BA}"/>
                  </a:ext>
                </a:extLst>
              </p:cNvPr>
              <p:cNvSpPr/>
              <p:nvPr/>
            </p:nvSpPr>
            <p:spPr>
              <a:xfrm>
                <a:off x="7200900" y="2645302"/>
                <a:ext cx="4116396" cy="1678239"/>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dk1"/>
                    </a:solidFill>
                  </a:rPr>
                  <a:t>JSON input to function. Example:</a:t>
                </a:r>
              </a:p>
              <a:p>
                <a:pPr lvl="2"/>
                <a:r>
                  <a:rPr lang="en-US" sz="1600" dirty="0">
                    <a:solidFill>
                      <a:schemeClr val="dk1"/>
                    </a:solidFill>
                    <a:latin typeface="Lucida Console" panose="020B0609040504020204" pitchFamily="49" charset="0"/>
                  </a:rPr>
                  <a:t>{</a:t>
                </a:r>
              </a:p>
              <a:p>
                <a:pPr lvl="2"/>
                <a:r>
                  <a:rPr lang="en-US" sz="1600" dirty="0">
                    <a:solidFill>
                      <a:schemeClr val="dk1"/>
                    </a:solidFill>
                    <a:latin typeface="Lucida Console" panose="020B0609040504020204" pitchFamily="49" charset="0"/>
                  </a:rPr>
                  <a:t>  "UserId": "newbie",</a:t>
                </a:r>
              </a:p>
              <a:p>
                <a:pPr lvl="2"/>
                <a:r>
                  <a:rPr lang="en-US" sz="1600" dirty="0">
                    <a:solidFill>
                      <a:schemeClr val="dk1"/>
                    </a:solidFill>
                    <a:latin typeface="Lucida Console" panose="020B0609040504020204" pitchFamily="49" charset="0"/>
                  </a:rPr>
                  <a:t>  "NoteId": "2",</a:t>
                </a:r>
              </a:p>
              <a:p>
                <a:pPr lvl="2"/>
                <a:r>
                  <a:rPr lang="en-US" sz="1600" dirty="0">
                    <a:solidFill>
                      <a:schemeClr val="dk1"/>
                    </a:solidFill>
                    <a:latin typeface="Lucida Console" panose="020B0609040504020204" pitchFamily="49" charset="0"/>
                  </a:rPr>
                  <a:t>  "</a:t>
                </a:r>
                <a:r>
                  <a:rPr lang="en-US" sz="1600" dirty="0" err="1">
                    <a:latin typeface="Lucida Console" panose="020B0609040504020204" pitchFamily="49" charset="0"/>
                  </a:rPr>
                  <a:t>v</a:t>
                </a:r>
                <a:r>
                  <a:rPr lang="en-US" sz="1600" dirty="0" err="1">
                    <a:solidFill>
                      <a:schemeClr val="dk1"/>
                    </a:solidFill>
                    <a:latin typeface="Lucida Console" panose="020B0609040504020204" pitchFamily="49" charset="0"/>
                  </a:rPr>
                  <a:t>oiceId</a:t>
                </a:r>
                <a:r>
                  <a:rPr lang="en-US" sz="1600" dirty="0">
                    <a:solidFill>
                      <a:schemeClr val="dk1"/>
                    </a:solidFill>
                    <a:latin typeface="Lucida Console" panose="020B0609040504020204" pitchFamily="49" charset="0"/>
                  </a:rPr>
                  <a:t>": "Joey"</a:t>
                </a:r>
              </a:p>
              <a:p>
                <a:pPr lvl="2"/>
                <a:r>
                  <a:rPr lang="en-US" sz="1600" dirty="0">
                    <a:solidFill>
                      <a:schemeClr val="dk1"/>
                    </a:solidFill>
                    <a:latin typeface="Lucida Console" panose="020B0609040504020204" pitchFamily="49" charset="0"/>
                  </a:rPr>
                  <a:t>}</a:t>
                </a:r>
              </a:p>
            </p:txBody>
          </p:sp>
        </p:grpSp>
        <p:cxnSp>
          <p:nvCxnSpPr>
            <p:cNvPr id="43" name="Connector: Elbow 42">
              <a:extLst>
                <a:ext uri="{FF2B5EF4-FFF2-40B4-BE49-F238E27FC236}">
                  <a16:creationId xmlns:a16="http://schemas.microsoft.com/office/drawing/2014/main" id="{7503A3F7-3FD8-4739-9204-33A3F7A9670C}"/>
                </a:ext>
              </a:extLst>
            </p:cNvPr>
            <p:cNvCxnSpPr>
              <a:cxnSpLocks/>
              <a:stCxn id="38" idx="3"/>
            </p:cNvCxnSpPr>
            <p:nvPr/>
          </p:nvCxnSpPr>
          <p:spPr>
            <a:xfrm>
              <a:off x="11317295" y="1644326"/>
              <a:ext cx="309357" cy="3155579"/>
            </a:xfrm>
            <a:prstGeom prst="bentConnector2">
              <a:avLst/>
            </a:prstGeom>
            <a:ln w="12700">
              <a:solidFill>
                <a:schemeClr val="tx2"/>
              </a:solidFill>
              <a:prstDash val="dash"/>
              <a:tailEnd type="arrow" w="med" len="sm"/>
            </a:ln>
          </p:spPr>
          <p:style>
            <a:lnRef idx="1">
              <a:schemeClr val="accent1"/>
            </a:lnRef>
            <a:fillRef idx="0">
              <a:schemeClr val="accent1"/>
            </a:fillRef>
            <a:effectRef idx="0">
              <a:schemeClr val="accent1"/>
            </a:effectRef>
            <a:fontRef idx="minor">
              <a:schemeClr val="tx1"/>
            </a:fontRef>
          </p:style>
        </p:cxnSp>
        <p:grpSp>
          <p:nvGrpSpPr>
            <p:cNvPr id="14" name="functionARN">
              <a:extLst>
                <a:ext uri="{FF2B5EF4-FFF2-40B4-BE49-F238E27FC236}">
                  <a16:creationId xmlns:a16="http://schemas.microsoft.com/office/drawing/2014/main" id="{5CEA561F-172D-4095-9194-75B3610EAD5B}"/>
                </a:ext>
                <a:ext uri="{C183D7F6-B498-43B3-948B-1728B52AA6E4}">
                  <adec:decorative xmlns:adec="http://schemas.microsoft.com/office/drawing/2017/decorative" val="1"/>
                </a:ext>
              </a:extLst>
            </p:cNvPr>
            <p:cNvGrpSpPr/>
            <p:nvPr/>
          </p:nvGrpSpPr>
          <p:grpSpPr>
            <a:xfrm>
              <a:off x="24405" y="4365207"/>
              <a:ext cx="12041325" cy="1904258"/>
              <a:chOff x="24405" y="4365207"/>
              <a:chExt cx="12041325" cy="1904258"/>
            </a:xfrm>
          </p:grpSpPr>
          <p:sp>
            <p:nvSpPr>
              <p:cNvPr id="44" name="Rectangle 43">
                <a:extLst>
                  <a:ext uri="{FF2B5EF4-FFF2-40B4-BE49-F238E27FC236}">
                    <a16:creationId xmlns:a16="http://schemas.microsoft.com/office/drawing/2014/main" id="{FE417E54-40A8-4B20-B0A5-A3E0813D5CA1}"/>
                  </a:ext>
                </a:extLst>
              </p:cNvPr>
              <p:cNvSpPr/>
              <p:nvPr/>
            </p:nvSpPr>
            <p:spPr>
              <a:xfrm>
                <a:off x="24405" y="4863640"/>
                <a:ext cx="2639830" cy="466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Amazon Ember" panose="020B0603020204020204" pitchFamily="34" charset="0"/>
                    <a:ea typeface="Amazon Ember" panose="020B0603020204020204" pitchFamily="34" charset="0"/>
                    <a:cs typeface="Amazon Ember" panose="020B0603020204020204" pitchFamily="34" charset="0"/>
                  </a:rPr>
                  <a:t>Function qualified ARN</a:t>
                </a:r>
              </a:p>
            </p:txBody>
          </p:sp>
          <p:sp>
            <p:nvSpPr>
              <p:cNvPr id="8" name="Rectangle 7">
                <a:extLst>
                  <a:ext uri="{FF2B5EF4-FFF2-40B4-BE49-F238E27FC236}">
                    <a16:creationId xmlns:a16="http://schemas.microsoft.com/office/drawing/2014/main" id="{5544BE81-AFE5-410D-8351-2304E02FE4F1}"/>
                  </a:ext>
                </a:extLst>
              </p:cNvPr>
              <p:cNvSpPr/>
              <p:nvPr/>
            </p:nvSpPr>
            <p:spPr>
              <a:xfrm>
                <a:off x="2500739" y="4862446"/>
                <a:ext cx="9332443" cy="4663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kern="0" dirty="0">
                    <a:solidFill>
                      <a:schemeClr val="tx1"/>
                    </a:solidFill>
                    <a:latin typeface="Lucida Console" panose="020B0609040504020204" pitchFamily="49" charset="0"/>
                  </a:rPr>
                  <a:t>arn:aws:lambda:aws-region:acct-id:function:dictate-function:42</a:t>
                </a:r>
              </a:p>
            </p:txBody>
          </p:sp>
          <p:sp>
            <p:nvSpPr>
              <p:cNvPr id="35" name="TextBox 34">
                <a:extLst>
                  <a:ext uri="{FF2B5EF4-FFF2-40B4-BE49-F238E27FC236}">
                    <a16:creationId xmlns:a16="http://schemas.microsoft.com/office/drawing/2014/main" id="{D21699FB-C162-4D53-A549-D1F7385C14E2}"/>
                  </a:ext>
                </a:extLst>
              </p:cNvPr>
              <p:cNvSpPr txBox="1"/>
              <p:nvPr/>
            </p:nvSpPr>
            <p:spPr>
              <a:xfrm>
                <a:off x="9098349" y="4365207"/>
                <a:ext cx="1796668" cy="338554"/>
              </a:xfrm>
              <a:prstGeom prst="rect">
                <a:avLst/>
              </a:prstGeom>
              <a:noFill/>
            </p:spPr>
            <p:txBody>
              <a:bodyPr wrap="square" rtlCol="0" anchor="ctr">
                <a:spAutoFit/>
              </a:bodyPr>
              <a:lstStyle/>
              <a:p>
                <a:pPr algn="ctr" defTabSz="1219170">
                  <a:defRPr/>
                </a:pPr>
                <a:r>
                  <a:rPr lang="en-US" sz="1600" kern="0" dirty="0">
                    <a:solidFill>
                      <a:sysClr val="windowText" lastClr="000000"/>
                    </a:solidFill>
                    <a:ea typeface="Amazon Ember Light" panose="020B0403020204020204" pitchFamily="34" charset="0"/>
                    <a:cs typeface="Amazon Ember Light" panose="020B0403020204020204" pitchFamily="34" charset="0"/>
                  </a:rPr>
                  <a:t>Function name</a:t>
                </a:r>
              </a:p>
            </p:txBody>
          </p:sp>
          <p:cxnSp>
            <p:nvCxnSpPr>
              <p:cNvPr id="36" name="Straight Arrow Connector 35">
                <a:extLst>
                  <a:ext uri="{FF2B5EF4-FFF2-40B4-BE49-F238E27FC236}">
                    <a16:creationId xmlns:a16="http://schemas.microsoft.com/office/drawing/2014/main" id="{F7E2061C-98A1-4B17-ACFD-1E67B802ADE5}"/>
                  </a:ext>
                </a:extLst>
              </p:cNvPr>
              <p:cNvCxnSpPr/>
              <p:nvPr/>
            </p:nvCxnSpPr>
            <p:spPr>
              <a:xfrm>
                <a:off x="9996683" y="4658791"/>
                <a:ext cx="0" cy="2236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2F46705-6131-435C-B6F6-A3C5E4CE1C8E}"/>
                  </a:ext>
                </a:extLst>
              </p:cNvPr>
              <p:cNvSpPr txBox="1"/>
              <p:nvPr/>
            </p:nvSpPr>
            <p:spPr>
              <a:xfrm>
                <a:off x="6693820" y="5783541"/>
                <a:ext cx="1796668" cy="338554"/>
              </a:xfrm>
              <a:prstGeom prst="rect">
                <a:avLst/>
              </a:prstGeom>
              <a:noFill/>
            </p:spPr>
            <p:txBody>
              <a:bodyPr wrap="square" rtlCol="0" anchor="ctr">
                <a:spAutoFit/>
              </a:bodyPr>
              <a:lstStyle/>
              <a:p>
                <a:pPr algn="ctr" defTabSz="1219170">
                  <a:defRPr/>
                </a:pPr>
                <a:r>
                  <a:rPr lang="en-US" sz="1600" kern="0" dirty="0">
                    <a:solidFill>
                      <a:sysClr val="windowText" lastClr="000000"/>
                    </a:solidFill>
                    <a:ea typeface="Amazon Ember Light" panose="020B0403020204020204" pitchFamily="34" charset="0"/>
                    <a:cs typeface="Amazon Ember Light" panose="020B0403020204020204" pitchFamily="34" charset="0"/>
                  </a:rPr>
                  <a:t>Partial ARN</a:t>
                </a:r>
              </a:p>
            </p:txBody>
          </p:sp>
          <p:sp>
            <p:nvSpPr>
              <p:cNvPr id="22" name="Left Brace 21">
                <a:extLst>
                  <a:ext uri="{FF2B5EF4-FFF2-40B4-BE49-F238E27FC236}">
                    <a16:creationId xmlns:a16="http://schemas.microsoft.com/office/drawing/2014/main" id="{2F52256C-2C42-4AC2-8DD0-74923DE93C6E}"/>
                  </a:ext>
                </a:extLst>
              </p:cNvPr>
              <p:cNvSpPr/>
              <p:nvPr/>
            </p:nvSpPr>
            <p:spPr>
              <a:xfrm rot="16200000">
                <a:off x="7302691" y="2170785"/>
                <a:ext cx="510701" cy="6765535"/>
              </a:xfrm>
              <a:prstGeom prst="leftBrace">
                <a:avLst>
                  <a:gd name="adj1" fmla="val 0"/>
                  <a:gd name="adj2" fmla="val 50318"/>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392F0CA8-78F3-41D0-B999-471E63F0744C}"/>
                  </a:ext>
                </a:extLst>
              </p:cNvPr>
              <p:cNvGrpSpPr/>
              <p:nvPr/>
            </p:nvGrpSpPr>
            <p:grpSpPr>
              <a:xfrm>
                <a:off x="10269062" y="5214967"/>
                <a:ext cx="1796668" cy="1054498"/>
                <a:chOff x="2044850" y="2283426"/>
                <a:chExt cx="1796668" cy="1054498"/>
              </a:xfrm>
            </p:grpSpPr>
            <p:cxnSp>
              <p:nvCxnSpPr>
                <p:cNvPr id="31" name="Straight Arrow Connector 30">
                  <a:extLst>
                    <a:ext uri="{FF2B5EF4-FFF2-40B4-BE49-F238E27FC236}">
                      <a16:creationId xmlns:a16="http://schemas.microsoft.com/office/drawing/2014/main" id="{5B7ECF41-D22D-4CF4-ACF4-8B4A24481145}"/>
                    </a:ext>
                  </a:extLst>
                </p:cNvPr>
                <p:cNvCxnSpPr>
                  <a:cxnSpLocks/>
                </p:cNvCxnSpPr>
                <p:nvPr/>
              </p:nvCxnSpPr>
              <p:spPr>
                <a:xfrm flipV="1">
                  <a:off x="3098844" y="2283426"/>
                  <a:ext cx="0" cy="469723"/>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478F85AF-79D6-4725-9B54-8B11A200E7BD}"/>
                    </a:ext>
                  </a:extLst>
                </p:cNvPr>
                <p:cNvSpPr txBox="1"/>
                <p:nvPr/>
              </p:nvSpPr>
              <p:spPr>
                <a:xfrm>
                  <a:off x="2044850" y="2753149"/>
                  <a:ext cx="1796668" cy="584775"/>
                </a:xfrm>
                <a:prstGeom prst="rect">
                  <a:avLst/>
                </a:prstGeom>
                <a:solidFill>
                  <a:schemeClr val="accent4"/>
                </a:solidFill>
                <a:ln w="44450">
                  <a:solidFill>
                    <a:schemeClr val="hlink"/>
                  </a:solidFill>
                  <a:tailEnd type="arrow" w="lg"/>
                </a:ln>
                <a:effectLst>
                  <a:outerShdw blurRad="63500" dist="53881" dir="2700016" rotWithShape="0">
                    <a:scrgbClr r="0" g="0" b="0">
                      <a:alpha val="25000"/>
                    </a:scrgbClr>
                  </a:outerShdw>
                </a:effectLst>
              </p:spPr>
              <p:txBody>
                <a:bodyPr wrap="square" rtlCol="0" anchor="ctr">
                  <a:spAutoFit/>
                </a:bodyPr>
                <a:lstStyle/>
                <a:p>
                  <a:pPr algn="ctr" defTabSz="1219170">
                    <a:defRPr/>
                  </a:pPr>
                  <a:r>
                    <a:rPr lang="en-US" sz="1600" kern="0" dirty="0">
                      <a:solidFill>
                        <a:sysClr val="windowText" lastClr="000000"/>
                      </a:solidFill>
                      <a:ea typeface="Amazon Ember Light" panose="020B0403020204020204" pitchFamily="34" charset="0"/>
                      <a:cs typeface="Amazon Ember Light" panose="020B0403020204020204" pitchFamily="34" charset="0"/>
                    </a:rPr>
                    <a:t>Qualifier</a:t>
                  </a:r>
                  <a:br>
                    <a:rPr lang="en-US" sz="1600" kern="0" dirty="0">
                      <a:solidFill>
                        <a:sysClr val="windowText" lastClr="000000"/>
                      </a:solidFill>
                      <a:ea typeface="Amazon Ember Light" panose="020B0403020204020204" pitchFamily="34" charset="0"/>
                      <a:cs typeface="Amazon Ember Light" panose="020B0403020204020204" pitchFamily="34" charset="0"/>
                    </a:rPr>
                  </a:br>
                  <a:r>
                    <a:rPr lang="en-US" sz="1600" kern="0" dirty="0">
                      <a:solidFill>
                        <a:sysClr val="windowText" lastClr="000000"/>
                      </a:solidFill>
                      <a:ea typeface="Amazon Ember Light" panose="020B0403020204020204" pitchFamily="34" charset="0"/>
                      <a:cs typeface="Amazon Ember Light" panose="020B0403020204020204" pitchFamily="34" charset="0"/>
                    </a:rPr>
                    <a:t>(version number)</a:t>
                  </a:r>
                </a:p>
              </p:txBody>
            </p:sp>
          </p:grpSp>
        </p:grpSp>
      </p:grpSp>
    </p:spTree>
    <p:custDataLst>
      <p:tags r:id="rId1"/>
    </p:custDataLst>
    <p:extLst>
      <p:ext uri="{BB962C8B-B14F-4D97-AF65-F5344CB8AC3E}">
        <p14:creationId xmlns:p14="http://schemas.microsoft.com/office/powerpoint/2010/main" val="67070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t>43</a:t>
            </a:fld>
            <a:endParaRPr lang="en-US" dirty="0"/>
          </a:p>
        </p:txBody>
      </p:sp>
      <p:sp>
        <p:nvSpPr>
          <p:cNvPr id="2" name="Title 1"/>
          <p:cNvSpPr>
            <a:spLocks noGrp="1"/>
          </p:cNvSpPr>
          <p:nvPr>
            <p:ph type="title"/>
          </p:nvPr>
        </p:nvSpPr>
        <p:spPr/>
        <p:txBody>
          <a:bodyPr/>
          <a:lstStyle/>
          <a:p>
            <a:r>
              <a:rPr lang="en-US" dirty="0"/>
              <a:t>Example: Invoke a function</a:t>
            </a:r>
          </a:p>
        </p:txBody>
      </p:sp>
      <p:grpSp>
        <p:nvGrpSpPr>
          <p:cNvPr id="14" name="terminal" descr="Terminal window with AWS CLI command and response.">
            <a:extLst>
              <a:ext uri="{FF2B5EF4-FFF2-40B4-BE49-F238E27FC236}">
                <a16:creationId xmlns:a16="http://schemas.microsoft.com/office/drawing/2014/main" id="{9F43A895-6A1F-4F26-97C1-382C0185C5B2}"/>
              </a:ext>
            </a:extLst>
          </p:cNvPr>
          <p:cNvGrpSpPr/>
          <p:nvPr/>
        </p:nvGrpSpPr>
        <p:grpSpPr>
          <a:xfrm>
            <a:off x="169032" y="2126563"/>
            <a:ext cx="11784618" cy="4044896"/>
            <a:chOff x="436569" y="4396565"/>
            <a:chExt cx="11214178" cy="4044896"/>
          </a:xfrm>
        </p:grpSpPr>
        <p:sp>
          <p:nvSpPr>
            <p:cNvPr id="17" name="Rounded Rectangle 10">
              <a:extLst>
                <a:ext uri="{FF2B5EF4-FFF2-40B4-BE49-F238E27FC236}">
                  <a16:creationId xmlns:a16="http://schemas.microsoft.com/office/drawing/2014/main" id="{699E4750-9553-4696-B9F6-45149B5B0723}"/>
                </a:ext>
              </a:extLst>
            </p:cNvPr>
            <p:cNvSpPr/>
            <p:nvPr/>
          </p:nvSpPr>
          <p:spPr>
            <a:xfrm>
              <a:off x="436569" y="4537079"/>
              <a:ext cx="11214178" cy="3904382"/>
            </a:xfrm>
            <a:prstGeom prst="roundRect">
              <a:avLst>
                <a:gd name="adj" fmla="val 0"/>
              </a:avLst>
            </a:prstGeom>
            <a:solidFill>
              <a:schemeClr val="tx1"/>
            </a:solidFill>
            <a:ln w="12700">
              <a:solidFill>
                <a:schemeClr val="accent1">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endParaRPr lang="en-US" sz="1600" dirty="0">
                <a:latin typeface="Lucida Console" panose="020B0609040504020204" pitchFamily="49" charset="0"/>
              </a:endParaRPr>
            </a:p>
          </p:txBody>
        </p:sp>
        <p:sp>
          <p:nvSpPr>
            <p:cNvPr id="18" name="Rectangle 17">
              <a:extLst>
                <a:ext uri="{FF2B5EF4-FFF2-40B4-BE49-F238E27FC236}">
                  <a16:creationId xmlns:a16="http://schemas.microsoft.com/office/drawing/2014/main" id="{827F9447-6E88-43F0-9337-B2EDE8038302}"/>
                </a:ext>
              </a:extLst>
            </p:cNvPr>
            <p:cNvSpPr/>
            <p:nvPr/>
          </p:nvSpPr>
          <p:spPr>
            <a:xfrm>
              <a:off x="436569" y="4396565"/>
              <a:ext cx="11214178" cy="338554"/>
            </a:xfrm>
            <a:prstGeom prst="rect">
              <a:avLst/>
            </a:prstGeom>
            <a:solidFill>
              <a:schemeClr val="accent3"/>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Lucida Console" panose="020B0609040504020204" pitchFamily="49" charset="0"/>
                </a:rPr>
                <a:t>Terminal                                                                          X</a:t>
              </a:r>
            </a:p>
          </p:txBody>
        </p:sp>
      </p:grpSp>
      <p:sp>
        <p:nvSpPr>
          <p:cNvPr id="5" name="Rectangle 4">
            <a:extLst>
              <a:ext uri="{FF2B5EF4-FFF2-40B4-BE49-F238E27FC236}">
                <a16:creationId xmlns:a16="http://schemas.microsoft.com/office/drawing/2014/main" id="{BD2ECCDF-3721-4E34-A1D0-FFB3F0CC5ACF}"/>
              </a:ext>
            </a:extLst>
          </p:cNvPr>
          <p:cNvSpPr/>
          <p:nvPr/>
        </p:nvSpPr>
        <p:spPr>
          <a:xfrm>
            <a:off x="211189" y="2275737"/>
            <a:ext cx="11696619" cy="2585323"/>
          </a:xfrm>
          <a:prstGeom prst="rect">
            <a:avLst/>
          </a:prstGeom>
        </p:spPr>
        <p:txBody>
          <a:bodyPr wrap="square">
            <a:spAutoFit/>
          </a:bodyPr>
          <a:lstStyle/>
          <a:p>
            <a:br>
              <a:rPr lang="en-US" dirty="0">
                <a:solidFill>
                  <a:schemeClr val="bg1"/>
                </a:solidFill>
                <a:latin typeface="Lucida Console" panose="020B0609040504020204" pitchFamily="49" charset="0"/>
                <a:ea typeface="Amazon Ember Light" charset="0"/>
                <a:cs typeface="Amazon Ember Light" charset="0"/>
              </a:rPr>
            </a:br>
            <a:r>
              <a:rPr lang="en-US" dirty="0">
                <a:solidFill>
                  <a:schemeClr val="bg1"/>
                </a:solidFill>
                <a:latin typeface="Lucida Console" panose="020B0609040504020204" pitchFamily="49" charset="0"/>
                <a:ea typeface="Amazon Ember Light" charset="0"/>
                <a:cs typeface="Amazon Ember Light" charset="0"/>
              </a:rPr>
              <a:t>&gt;&gt; </a:t>
            </a:r>
            <a:r>
              <a:rPr lang="en-US" dirty="0" err="1">
                <a:solidFill>
                  <a:schemeClr val="bg1"/>
                </a:solidFill>
                <a:latin typeface="Lucida Console" panose="020B0609040504020204" pitchFamily="49" charset="0"/>
                <a:ea typeface="Amazon Ember Light" charset="0"/>
                <a:cs typeface="Amazon Ember Light" charset="0"/>
              </a:rPr>
              <a:t>aws</a:t>
            </a:r>
            <a:r>
              <a:rPr lang="en-US" dirty="0">
                <a:solidFill>
                  <a:schemeClr val="bg1"/>
                </a:solidFill>
                <a:latin typeface="Lucida Console" panose="020B0609040504020204" pitchFamily="49" charset="0"/>
                <a:ea typeface="Amazon Ember Light" charset="0"/>
                <a:cs typeface="Amazon Ember Light" charset="0"/>
              </a:rPr>
              <a:t> lambda invoke --function-name dictate-function --payload '{"</a:t>
            </a:r>
            <a:r>
              <a:rPr lang="en-US" dirty="0" err="1">
                <a:solidFill>
                  <a:schemeClr val="bg1"/>
                </a:solidFill>
                <a:latin typeface="Lucida Console" panose="020B0609040504020204" pitchFamily="49" charset="0"/>
                <a:ea typeface="Amazon Ember Light" charset="0"/>
                <a:cs typeface="Amazon Ember Light" charset="0"/>
              </a:rPr>
              <a:t>UserId</a:t>
            </a:r>
            <a:r>
              <a:rPr lang="en-US" dirty="0">
                <a:solidFill>
                  <a:schemeClr val="bg1"/>
                </a:solidFill>
                <a:latin typeface="Lucida Console" panose="020B0609040504020204" pitchFamily="49" charset="0"/>
                <a:ea typeface="Amazon Ember Light" charset="0"/>
                <a:cs typeface="Amazon Ember Light" charset="0"/>
              </a:rPr>
              <a:t>": "newbie","</a:t>
            </a:r>
            <a:r>
              <a:rPr lang="en-US" dirty="0" err="1">
                <a:solidFill>
                  <a:schemeClr val="bg1"/>
                </a:solidFill>
                <a:latin typeface="Lucida Console" panose="020B0609040504020204" pitchFamily="49" charset="0"/>
                <a:ea typeface="Amazon Ember Light" charset="0"/>
                <a:cs typeface="Amazon Ember Light" charset="0"/>
              </a:rPr>
              <a:t>NoteId</a:t>
            </a:r>
            <a:r>
              <a:rPr lang="en-US" dirty="0">
                <a:solidFill>
                  <a:schemeClr val="bg1"/>
                </a:solidFill>
                <a:latin typeface="Lucida Console" panose="020B0609040504020204" pitchFamily="49" charset="0"/>
                <a:ea typeface="Amazon Ember Light" charset="0"/>
                <a:cs typeface="Amazon Ember Light" charset="0"/>
              </a:rPr>
              <a:t>": "2","VoiceId": "Joey"}' response.txt</a:t>
            </a:r>
          </a:p>
          <a:p>
            <a:r>
              <a:rPr lang="en-US" dirty="0">
                <a:solidFill>
                  <a:schemeClr val="bg2"/>
                </a:solidFill>
                <a:latin typeface="Lucida Console" panose="020B0609040504020204" pitchFamily="49" charset="0"/>
                <a:ea typeface="Amazon Ember Light" charset="0"/>
                <a:cs typeface="Amazon Ember Light" charset="0"/>
              </a:rPr>
              <a:t> </a:t>
            </a:r>
          </a:p>
          <a:p>
            <a:endParaRPr lang="en-US" dirty="0">
              <a:solidFill>
                <a:schemeClr val="bg2"/>
              </a:solidFill>
              <a:latin typeface="Lucida Console" panose="020B0609040504020204" pitchFamily="49" charset="0"/>
              <a:ea typeface="Amazon Ember Light" charset="0"/>
              <a:cs typeface="Amazon Ember Light" charset="0"/>
            </a:endParaRPr>
          </a:p>
          <a:p>
            <a:r>
              <a:rPr lang="en-US" dirty="0">
                <a:solidFill>
                  <a:srgbClr val="92D050"/>
                </a:solidFill>
                <a:latin typeface="Lucida Console" panose="020B0609040504020204" pitchFamily="49" charset="0"/>
                <a:ea typeface="Amazon Ember Light" charset="0"/>
                <a:cs typeface="Amazon Ember Light" charset="0"/>
              </a:rPr>
              <a:t>{</a:t>
            </a:r>
            <a:br>
              <a:rPr lang="en-US" dirty="0">
                <a:solidFill>
                  <a:srgbClr val="92D050"/>
                </a:solidFill>
                <a:latin typeface="Lucida Console" panose="020B0609040504020204" pitchFamily="49" charset="0"/>
                <a:ea typeface="Amazon Ember Light" charset="0"/>
                <a:cs typeface="Amazon Ember Light" charset="0"/>
              </a:rPr>
            </a:br>
            <a:r>
              <a:rPr lang="en-US" dirty="0">
                <a:solidFill>
                  <a:srgbClr val="92D050"/>
                </a:solidFill>
                <a:latin typeface="Lucida Console" panose="020B0609040504020204" pitchFamily="49" charset="0"/>
                <a:ea typeface="Amazon Ember Light" charset="0"/>
                <a:cs typeface="Amazon Ember Light" charset="0"/>
              </a:rPr>
              <a:t>     "</a:t>
            </a:r>
            <a:r>
              <a:rPr lang="en-US" dirty="0" err="1">
                <a:solidFill>
                  <a:srgbClr val="92D050"/>
                </a:solidFill>
                <a:latin typeface="Lucida Console" panose="020B0609040504020204" pitchFamily="49" charset="0"/>
                <a:ea typeface="Amazon Ember Light" charset="0"/>
                <a:cs typeface="Amazon Ember Light" charset="0"/>
              </a:rPr>
              <a:t>ExecutedVersion</a:t>
            </a:r>
            <a:r>
              <a:rPr lang="en-US" dirty="0">
                <a:solidFill>
                  <a:srgbClr val="92D050"/>
                </a:solidFill>
                <a:latin typeface="Lucida Console" panose="020B0609040504020204" pitchFamily="49" charset="0"/>
                <a:ea typeface="Amazon Ember Light" charset="0"/>
                <a:cs typeface="Amazon Ember Light" charset="0"/>
              </a:rPr>
              <a:t>": "$LATEST",</a:t>
            </a:r>
          </a:p>
          <a:p>
            <a:r>
              <a:rPr lang="en-US" dirty="0">
                <a:solidFill>
                  <a:srgbClr val="92D050"/>
                </a:solidFill>
                <a:latin typeface="Lucida Console" panose="020B0609040504020204" pitchFamily="49" charset="0"/>
                <a:ea typeface="Amazon Ember Light" charset="0"/>
                <a:cs typeface="Amazon Ember Light" charset="0"/>
              </a:rPr>
              <a:t>     "</a:t>
            </a:r>
            <a:r>
              <a:rPr lang="en-US" dirty="0" err="1">
                <a:solidFill>
                  <a:srgbClr val="92D050"/>
                </a:solidFill>
                <a:latin typeface="Lucida Console" panose="020B0609040504020204" pitchFamily="49" charset="0"/>
                <a:ea typeface="Amazon Ember Light" charset="0"/>
                <a:cs typeface="Amazon Ember Light" charset="0"/>
              </a:rPr>
              <a:t>StatusCode</a:t>
            </a:r>
            <a:r>
              <a:rPr lang="en-US" dirty="0">
                <a:solidFill>
                  <a:srgbClr val="92D050"/>
                </a:solidFill>
                <a:latin typeface="Lucida Console" panose="020B0609040504020204" pitchFamily="49" charset="0"/>
                <a:ea typeface="Amazon Ember Light" charset="0"/>
                <a:cs typeface="Amazon Ember Light" charset="0"/>
              </a:rPr>
              <a:t>": 200</a:t>
            </a:r>
          </a:p>
          <a:p>
            <a:r>
              <a:rPr lang="en-US" dirty="0">
                <a:solidFill>
                  <a:srgbClr val="92D050"/>
                </a:solidFill>
                <a:latin typeface="Lucida Console" panose="020B0609040504020204" pitchFamily="49" charset="0"/>
                <a:ea typeface="Amazon Ember Light" charset="0"/>
                <a:cs typeface="Amazon Ember Light" charset="0"/>
              </a:rPr>
              <a:t>}</a:t>
            </a:r>
          </a:p>
        </p:txBody>
      </p:sp>
      <p:grpSp>
        <p:nvGrpSpPr>
          <p:cNvPr id="3" name="justGraphic">
            <a:extLst>
              <a:ext uri="{FF2B5EF4-FFF2-40B4-BE49-F238E27FC236}">
                <a16:creationId xmlns:a16="http://schemas.microsoft.com/office/drawing/2014/main" id="{7DA9BC49-179B-46FC-B003-BABEA17169D7}"/>
              </a:ext>
              <a:ext uri="{C183D7F6-B498-43B3-948B-1728B52AA6E4}">
                <adec:decorative xmlns:adec="http://schemas.microsoft.com/office/drawing/2017/decorative" val="1"/>
              </a:ext>
            </a:extLst>
          </p:cNvPr>
          <p:cNvGrpSpPr/>
          <p:nvPr/>
        </p:nvGrpSpPr>
        <p:grpSpPr>
          <a:xfrm>
            <a:off x="4154557" y="1597920"/>
            <a:ext cx="7432626" cy="3000116"/>
            <a:chOff x="4154557" y="1597920"/>
            <a:chExt cx="7432626" cy="3000116"/>
          </a:xfrm>
        </p:grpSpPr>
        <p:grpSp>
          <p:nvGrpSpPr>
            <p:cNvPr id="8" name="Group 7"/>
            <p:cNvGrpSpPr/>
            <p:nvPr/>
          </p:nvGrpSpPr>
          <p:grpSpPr>
            <a:xfrm>
              <a:off x="6348921" y="3289601"/>
              <a:ext cx="5238262" cy="1308435"/>
              <a:chOff x="5314278" y="1227603"/>
              <a:chExt cx="5238262" cy="1420378"/>
            </a:xfrm>
            <a:solidFill>
              <a:schemeClr val="tx2">
                <a:lumMod val="20000"/>
                <a:lumOff val="80000"/>
              </a:schemeClr>
            </a:solidFill>
          </p:grpSpPr>
          <p:cxnSp>
            <p:nvCxnSpPr>
              <p:cNvPr id="9" name="Straight Arrow Connector 8"/>
              <p:cNvCxnSpPr>
                <a:cxnSpLocks/>
              </p:cNvCxnSpPr>
              <p:nvPr/>
            </p:nvCxnSpPr>
            <p:spPr>
              <a:xfrm rot="10800000">
                <a:off x="5314278" y="1227603"/>
                <a:ext cx="3095335" cy="796073"/>
              </a:xfrm>
              <a:prstGeom prst="bentConnector2">
                <a:avLst/>
              </a:prstGeom>
              <a:grpFill/>
              <a:ln w="3810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Flowchart: Process 9"/>
              <p:cNvSpPr/>
              <p:nvPr/>
            </p:nvSpPr>
            <p:spPr>
              <a:xfrm>
                <a:off x="6559246" y="1418172"/>
                <a:ext cx="3993294" cy="1229809"/>
              </a:xfrm>
              <a:prstGeom prst="flowChartProcess">
                <a:avLst/>
              </a:prstGeom>
              <a:solidFill>
                <a:schemeClr val="accent4"/>
              </a:solidFill>
              <a:ln w="381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t>Response captured in a file.</a:t>
                </a:r>
              </a:p>
              <a:p>
                <a:r>
                  <a:rPr lang="en-US" sz="2000" dirty="0"/>
                  <a:t>Response.txt stores the location of an MP3 file. </a:t>
                </a:r>
              </a:p>
            </p:txBody>
          </p:sp>
        </p:grpSp>
        <p:cxnSp>
          <p:nvCxnSpPr>
            <p:cNvPr id="15" name="Straight Arrow Connector 14"/>
            <p:cNvCxnSpPr/>
            <p:nvPr/>
          </p:nvCxnSpPr>
          <p:spPr>
            <a:xfrm flipH="1">
              <a:off x="5100910" y="2012023"/>
              <a:ext cx="1" cy="586499"/>
            </a:xfrm>
            <a:prstGeom prst="straightConnector1">
              <a:avLst/>
            </a:prstGeom>
            <a:solidFill>
              <a:schemeClr val="tx2">
                <a:lumMod val="20000"/>
                <a:lumOff val="80000"/>
              </a:schemeClr>
            </a:solidFill>
            <a:ln w="44450">
              <a:solidFill>
                <a:schemeClr val="hlink"/>
              </a:solidFill>
              <a:tailEnd type="arrow" w="lg" len="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16" name="Flowchart: Process 15"/>
            <p:cNvSpPr/>
            <p:nvPr/>
          </p:nvSpPr>
          <p:spPr>
            <a:xfrm>
              <a:off x="4154557" y="1597920"/>
              <a:ext cx="1904942" cy="468445"/>
            </a:xfrm>
            <a:prstGeom prst="flowChartProcess">
              <a:avLst/>
            </a:prstGeom>
            <a:solidFill>
              <a:schemeClr val="accent4"/>
            </a:solidFill>
            <a:ln w="44450">
              <a:solidFill>
                <a:schemeClr val="hlink"/>
              </a:solidFill>
            </a:ln>
            <a:effectLst>
              <a:outerShdw blurRad="63500" dist="53881" dir="2700016" rotWithShape="0">
                <a:srgbClr val="232F3E">
                  <a:alpha val="25000"/>
                </a:s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Function name</a:t>
              </a:r>
            </a:p>
          </p:txBody>
        </p:sp>
        <p:cxnSp>
          <p:nvCxnSpPr>
            <p:cNvPr id="19" name="Straight Arrow Connector 18"/>
            <p:cNvCxnSpPr/>
            <p:nvPr/>
          </p:nvCxnSpPr>
          <p:spPr>
            <a:xfrm flipH="1">
              <a:off x="8631947" y="2014607"/>
              <a:ext cx="1" cy="586499"/>
            </a:xfrm>
            <a:prstGeom prst="straightConnector1">
              <a:avLst/>
            </a:prstGeom>
            <a:solidFill>
              <a:schemeClr val="tx2">
                <a:lumMod val="20000"/>
                <a:lumOff val="80000"/>
              </a:schemeClr>
            </a:solidFill>
            <a:ln w="44450">
              <a:solidFill>
                <a:schemeClr val="hlink"/>
              </a:solidFill>
              <a:tailEnd type="arrow" w="lg" len="lg"/>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20" name="Flowchart: Process 19"/>
            <p:cNvSpPr/>
            <p:nvPr/>
          </p:nvSpPr>
          <p:spPr>
            <a:xfrm>
              <a:off x="7685594" y="1600504"/>
              <a:ext cx="1904942" cy="468445"/>
            </a:xfrm>
            <a:prstGeom prst="flowChartProcess">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Payload</a:t>
              </a:r>
            </a:p>
          </p:txBody>
        </p:sp>
      </p:grpSp>
    </p:spTree>
    <p:custDataLst>
      <p:tags r:id="rId1"/>
    </p:custDataLst>
    <p:extLst>
      <p:ext uri="{BB962C8B-B14F-4D97-AF65-F5344CB8AC3E}">
        <p14:creationId xmlns:p14="http://schemas.microsoft.com/office/powerpoint/2010/main" val="1885230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B6A95138-A96E-2F42-A959-2EFD44FE4AB7}" type="slidenum">
              <a:rPr lang="en-US" smtClean="0"/>
              <a:pPr/>
              <a:t>44</a:t>
            </a:fld>
            <a:endParaRPr lang="en-US" dirty="0"/>
          </a:p>
        </p:txBody>
      </p:sp>
      <p:sp>
        <p:nvSpPr>
          <p:cNvPr id="2" name="Title 1"/>
          <p:cNvSpPr>
            <a:spLocks noGrp="1"/>
          </p:cNvSpPr>
          <p:nvPr>
            <p:ph type="title"/>
          </p:nvPr>
        </p:nvSpPr>
        <p:spPr/>
        <p:txBody>
          <a:bodyPr/>
          <a:lstStyle/>
          <a:p>
            <a:r>
              <a:rPr lang="en-US"/>
              <a:t>Error handling</a:t>
            </a:r>
            <a:endParaRPr lang="en-US" dirty="0"/>
          </a:p>
        </p:txBody>
      </p:sp>
      <p:sp>
        <p:nvSpPr>
          <p:cNvPr id="6" name="Text Placeholder 5"/>
          <p:cNvSpPr>
            <a:spLocks noGrp="1"/>
          </p:cNvSpPr>
          <p:nvPr>
            <p:ph type="body" idx="1"/>
          </p:nvPr>
        </p:nvSpPr>
        <p:spPr/>
        <p:txBody>
          <a:bodyPr/>
          <a:lstStyle/>
          <a:p>
            <a:pPr marL="0" indent="0">
              <a:buNone/>
            </a:pPr>
            <a:r>
              <a:rPr lang="en-US" dirty="0">
                <a:latin typeface="+mj-lt"/>
              </a:rPr>
              <a:t>Invocation errors</a:t>
            </a:r>
          </a:p>
          <a:p>
            <a:pPr marL="0" indent="0">
              <a:buNone/>
            </a:pPr>
            <a:r>
              <a:rPr lang="en-US" sz="2000" dirty="0"/>
              <a:t>Response error codes: 400 or 500 series</a:t>
            </a:r>
          </a:p>
          <a:p>
            <a:r>
              <a:rPr lang="en-US" dirty="0"/>
              <a:t>Common error types</a:t>
            </a:r>
          </a:p>
          <a:p>
            <a:pPr lvl="1"/>
            <a:r>
              <a:rPr lang="en-US" dirty="0"/>
              <a:t>Request </a:t>
            </a:r>
          </a:p>
          <a:p>
            <a:pPr lvl="2"/>
            <a:r>
              <a:rPr lang="en-US" dirty="0"/>
              <a:t>Too large or invalid </a:t>
            </a:r>
          </a:p>
          <a:p>
            <a:pPr lvl="1"/>
            <a:r>
              <a:rPr lang="en-US" dirty="0"/>
              <a:t>Caller </a:t>
            </a:r>
          </a:p>
          <a:p>
            <a:pPr lvl="2"/>
            <a:r>
              <a:rPr lang="en-US" dirty="0"/>
              <a:t>Missing permission </a:t>
            </a:r>
          </a:p>
          <a:p>
            <a:pPr lvl="1"/>
            <a:r>
              <a:rPr lang="en-US" dirty="0"/>
              <a:t>Account </a:t>
            </a:r>
          </a:p>
          <a:p>
            <a:pPr lvl="2"/>
            <a:r>
              <a:rPr lang="en-US" dirty="0"/>
              <a:t>Max function instances reached</a:t>
            </a:r>
          </a:p>
          <a:p>
            <a:pPr lvl="2"/>
            <a:r>
              <a:rPr lang="en-US" dirty="0"/>
              <a:t>Too many requests </a:t>
            </a:r>
            <a:br>
              <a:rPr lang="en-US" dirty="0"/>
            </a:br>
            <a:r>
              <a:rPr lang="en-US" dirty="0"/>
              <a:t>(1,000 concurrent run limit)</a:t>
            </a:r>
          </a:p>
          <a:p>
            <a:endParaRPr lang="en-US" dirty="0"/>
          </a:p>
        </p:txBody>
      </p:sp>
      <p:sp>
        <p:nvSpPr>
          <p:cNvPr id="8" name="Text Placeholder 7"/>
          <p:cNvSpPr>
            <a:spLocks noGrp="1"/>
          </p:cNvSpPr>
          <p:nvPr>
            <p:ph type="body" idx="2"/>
          </p:nvPr>
        </p:nvSpPr>
        <p:spPr/>
        <p:txBody>
          <a:bodyPr/>
          <a:lstStyle/>
          <a:p>
            <a:pPr marL="0" indent="0">
              <a:buNone/>
            </a:pPr>
            <a:r>
              <a:rPr lang="en-US" dirty="0">
                <a:latin typeface="+mj-lt"/>
              </a:rPr>
              <a:t>Function errors</a:t>
            </a:r>
          </a:p>
          <a:p>
            <a:pPr marL="0" indent="0">
              <a:buNone/>
            </a:pPr>
            <a:r>
              <a:rPr lang="en-US" sz="2000" dirty="0"/>
              <a:t>Response header: </a:t>
            </a:r>
            <a:r>
              <a:rPr lang="en-US" altLang="en-US" sz="2000" dirty="0"/>
              <a:t>X-</a:t>
            </a:r>
            <a:r>
              <a:rPr lang="en-US" altLang="en-US" sz="2000" dirty="0" err="1"/>
              <a:t>Amz</a:t>
            </a:r>
            <a:r>
              <a:rPr lang="en-US" altLang="en-US" sz="2000" dirty="0"/>
              <a:t>-Function-Error </a:t>
            </a:r>
            <a:endParaRPr lang="en-US" sz="2000" dirty="0"/>
          </a:p>
          <a:p>
            <a:r>
              <a:rPr lang="en-US" dirty="0"/>
              <a:t>Function errors</a:t>
            </a:r>
          </a:p>
          <a:p>
            <a:pPr lvl="1"/>
            <a:r>
              <a:rPr lang="en-US" dirty="0"/>
              <a:t>Determine error handling strategy </a:t>
            </a:r>
          </a:p>
          <a:p>
            <a:r>
              <a:rPr lang="en-US" dirty="0"/>
              <a:t>Runtime errors</a:t>
            </a:r>
          </a:p>
          <a:p>
            <a:pPr lvl="1"/>
            <a:r>
              <a:rPr lang="en-US" dirty="0"/>
              <a:t>Timed out</a:t>
            </a:r>
          </a:p>
          <a:p>
            <a:pPr lvl="1"/>
            <a:r>
              <a:rPr lang="en-US" dirty="0"/>
              <a:t>Syntax error</a:t>
            </a:r>
          </a:p>
          <a:p>
            <a:endParaRPr lang="en-US" dirty="0"/>
          </a:p>
        </p:txBody>
      </p:sp>
    </p:spTree>
    <p:custDataLst>
      <p:tags r:id="rId1"/>
    </p:custDataLst>
    <p:extLst>
      <p:ext uri="{BB962C8B-B14F-4D97-AF65-F5344CB8AC3E}">
        <p14:creationId xmlns:p14="http://schemas.microsoft.com/office/powerpoint/2010/main" val="2155297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a:t>
            </a:r>
            <a:endParaRPr lang="en-US" dirty="0"/>
          </a:p>
        </p:txBody>
      </p:sp>
      <p:sp>
        <p:nvSpPr>
          <p:cNvPr id="5" name="Text Placeholder 4"/>
          <p:cNvSpPr>
            <a:spLocks noGrp="1"/>
          </p:cNvSpPr>
          <p:nvPr>
            <p:ph type="subTitle" idx="1"/>
          </p:nvPr>
        </p:nvSpPr>
        <p:spPr/>
        <p:txBody>
          <a:bodyPr/>
          <a:lstStyle/>
          <a:p>
            <a:r>
              <a:rPr lang="en-US"/>
              <a:t>Module 9: Processing Your Application Logic</a:t>
            </a:r>
            <a:endParaRPr lang="en-US" dirty="0"/>
          </a:p>
        </p:txBody>
      </p:sp>
    </p:spTree>
    <p:custDataLst>
      <p:tags r:id="rId1"/>
    </p:custDataLst>
    <p:extLst>
      <p:ext uri="{BB962C8B-B14F-4D97-AF65-F5344CB8AC3E}">
        <p14:creationId xmlns:p14="http://schemas.microsoft.com/office/powerpoint/2010/main" val="2654693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9FC43BFD-8FF7-A343-A8A6-E2338FCE8046}" type="slidenum">
              <a:rPr lang="en-US" smtClean="0"/>
              <a:pPr/>
              <a:t>46</a:t>
            </a:fld>
            <a:endParaRPr lang="en-US" dirty="0"/>
          </a:p>
        </p:txBody>
      </p:sp>
      <p:sp>
        <p:nvSpPr>
          <p:cNvPr id="5" name="Title 4"/>
          <p:cNvSpPr>
            <a:spLocks noGrp="1"/>
          </p:cNvSpPr>
          <p:nvPr>
            <p:ph type="title"/>
          </p:nvPr>
        </p:nvSpPr>
        <p:spPr/>
        <p:txBody>
          <a:bodyPr/>
          <a:lstStyle/>
          <a:p>
            <a:r>
              <a:rPr lang="en-US" dirty="0"/>
              <a:t>Packaging considerations</a:t>
            </a:r>
          </a:p>
        </p:txBody>
      </p:sp>
      <p:sp>
        <p:nvSpPr>
          <p:cNvPr id="6" name="Content Placeholder 5"/>
          <p:cNvSpPr>
            <a:spLocks noGrp="1"/>
          </p:cNvSpPr>
          <p:nvPr>
            <p:ph sz="quarter" idx="21"/>
          </p:nvPr>
        </p:nvSpPr>
        <p:spPr/>
        <p:txBody>
          <a:bodyPr>
            <a:normAutofit/>
          </a:bodyPr>
          <a:lstStyle/>
          <a:p>
            <a:pPr>
              <a:spcAft>
                <a:spcPts val="600"/>
              </a:spcAft>
            </a:pPr>
            <a:r>
              <a:rPr lang="en-US" dirty="0"/>
              <a:t>Control the dependencies in your function's deployment package</a:t>
            </a:r>
          </a:p>
          <a:p>
            <a:pPr>
              <a:spcAft>
                <a:spcPts val="600"/>
              </a:spcAft>
            </a:pPr>
            <a:r>
              <a:rPr lang="en-US" dirty="0"/>
              <a:t>Minimize your deployment package size to its runtime necessities </a:t>
            </a:r>
          </a:p>
          <a:p>
            <a:pPr>
              <a:spcAft>
                <a:spcPts val="600"/>
              </a:spcAft>
            </a:pPr>
            <a:r>
              <a:rPr lang="en-US" dirty="0"/>
              <a:t>Minimize the complexity of your dependencies </a:t>
            </a:r>
          </a:p>
        </p:txBody>
      </p:sp>
      <p:grpSp>
        <p:nvGrpSpPr>
          <p:cNvPr id="13" name="justGraphic">
            <a:extLst>
              <a:ext uri="{FF2B5EF4-FFF2-40B4-BE49-F238E27FC236}">
                <a16:creationId xmlns:a16="http://schemas.microsoft.com/office/drawing/2014/main" id="{A54B8F25-28F0-44B5-BDFF-3C0C4A851764}"/>
              </a:ext>
              <a:ext uri="{C183D7F6-B498-43B3-948B-1728B52AA6E4}">
                <adec:decorative xmlns:adec="http://schemas.microsoft.com/office/drawing/2017/decorative" val="1"/>
              </a:ext>
            </a:extLst>
          </p:cNvPr>
          <p:cNvGrpSpPr/>
          <p:nvPr/>
        </p:nvGrpSpPr>
        <p:grpSpPr>
          <a:xfrm>
            <a:off x="2954137" y="3638958"/>
            <a:ext cx="6283727" cy="2144863"/>
            <a:chOff x="2761243" y="3638958"/>
            <a:chExt cx="6283727" cy="2144863"/>
          </a:xfrm>
        </p:grpSpPr>
        <p:sp>
          <p:nvSpPr>
            <p:cNvPr id="3" name="Rectangle 2"/>
            <p:cNvSpPr/>
            <p:nvPr/>
          </p:nvSpPr>
          <p:spPr>
            <a:xfrm>
              <a:off x="2761243" y="3638958"/>
              <a:ext cx="2381693" cy="80807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Container image</a:t>
              </a:r>
            </a:p>
          </p:txBody>
        </p:sp>
        <p:sp>
          <p:nvSpPr>
            <p:cNvPr id="7" name="Rectangle 6"/>
            <p:cNvSpPr/>
            <p:nvPr/>
          </p:nvSpPr>
          <p:spPr>
            <a:xfrm>
              <a:off x="2761243" y="4975747"/>
              <a:ext cx="2381693" cy="80807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Zip package</a:t>
              </a:r>
            </a:p>
          </p:txBody>
        </p:sp>
        <p:sp>
          <p:nvSpPr>
            <p:cNvPr id="8" name="Rectangle 7"/>
            <p:cNvSpPr/>
            <p:nvPr/>
          </p:nvSpPr>
          <p:spPr>
            <a:xfrm>
              <a:off x="6663277" y="4276912"/>
              <a:ext cx="2381693" cy="80807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Create a Lambda function</a:t>
              </a:r>
            </a:p>
          </p:txBody>
        </p:sp>
        <p:cxnSp>
          <p:nvCxnSpPr>
            <p:cNvPr id="10" name="Elbow Connector 9"/>
            <p:cNvCxnSpPr>
              <a:stCxn id="3" idx="3"/>
              <a:endCxn id="8" idx="1"/>
            </p:cNvCxnSpPr>
            <p:nvPr/>
          </p:nvCxnSpPr>
          <p:spPr>
            <a:xfrm>
              <a:off x="5142936" y="4042995"/>
              <a:ext cx="1520341" cy="637954"/>
            </a:xfrm>
            <a:prstGeom prst="bentConnector3">
              <a:avLst/>
            </a:prstGeom>
            <a:ln w="44450">
              <a:solidFill>
                <a:schemeClr val="hlink"/>
              </a:solidFill>
              <a:headEnd type="none"/>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7" idx="3"/>
              <a:endCxn id="8" idx="1"/>
            </p:cNvCxnSpPr>
            <p:nvPr/>
          </p:nvCxnSpPr>
          <p:spPr>
            <a:xfrm flipV="1">
              <a:off x="5142936" y="4680949"/>
              <a:ext cx="1520341" cy="698835"/>
            </a:xfrm>
            <a:prstGeom prst="bentConnector3">
              <a:avLst/>
            </a:prstGeom>
            <a:ln w="44450">
              <a:solidFill>
                <a:schemeClr val="hlink"/>
              </a:solidFill>
              <a:headEnd type="none"/>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89509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20"/>
          </p:nvPr>
        </p:nvSpPr>
        <p:spPr/>
        <p:txBody>
          <a:bodyPr/>
          <a:lstStyle/>
          <a:p>
            <a:fld id="{9FC43BFD-8FF7-A343-A8A6-E2338FCE8046}" type="slidenum">
              <a:rPr lang="en-US" smtClean="0"/>
              <a:pPr/>
              <a:t>47</a:t>
            </a:fld>
            <a:endParaRPr lang="en-US" dirty="0"/>
          </a:p>
        </p:txBody>
      </p:sp>
      <p:sp>
        <p:nvSpPr>
          <p:cNvPr id="3" name="Title 2"/>
          <p:cNvSpPr>
            <a:spLocks noGrp="1"/>
          </p:cNvSpPr>
          <p:nvPr>
            <p:ph type="title"/>
          </p:nvPr>
        </p:nvSpPr>
        <p:spPr/>
        <p:txBody>
          <a:bodyPr>
            <a:noAutofit/>
          </a:bodyPr>
          <a:lstStyle/>
          <a:p>
            <a:r>
              <a:rPr lang="en-US"/>
              <a:t>Deploy .zip file archives </a:t>
            </a:r>
            <a:endParaRPr lang="en-US" dirty="0"/>
          </a:p>
        </p:txBody>
      </p:sp>
      <p:graphicFrame>
        <p:nvGraphicFramePr>
          <p:cNvPr id="34" name="Table 33">
            <a:extLst>
              <a:ext uri="{FF2B5EF4-FFF2-40B4-BE49-F238E27FC236}">
                <a16:creationId xmlns:a16="http://schemas.microsoft.com/office/drawing/2014/main" id="{E6509D65-C93F-49B2-A8EA-6AA0229455C7}"/>
              </a:ext>
            </a:extLst>
          </p:cNvPr>
          <p:cNvGraphicFramePr>
            <a:graphicFrameLocks noGrp="1"/>
          </p:cNvGraphicFramePr>
          <p:nvPr>
            <p:extLst>
              <p:ext uri="{D42A27DB-BD31-4B8C-83A1-F6EECF244321}">
                <p14:modId xmlns:p14="http://schemas.microsoft.com/office/powerpoint/2010/main" val="1335504805"/>
              </p:ext>
            </p:extLst>
          </p:nvPr>
        </p:nvGraphicFramePr>
        <p:xfrm>
          <a:off x="365760" y="1370908"/>
          <a:ext cx="11514844" cy="4116185"/>
        </p:xfrm>
        <a:graphic>
          <a:graphicData uri="http://schemas.openxmlformats.org/drawingml/2006/table">
            <a:tbl>
              <a:tblPr firstRow="1" firstCol="1" bandRow="1">
                <a:tableStyleId>{5C22544A-7EE6-4342-B048-85BDC9FD1C3A}</a:tableStyleId>
              </a:tblPr>
              <a:tblGrid>
                <a:gridCol w="2878711">
                  <a:extLst>
                    <a:ext uri="{9D8B030D-6E8A-4147-A177-3AD203B41FA5}">
                      <a16:colId xmlns:a16="http://schemas.microsoft.com/office/drawing/2014/main" val="1045968109"/>
                    </a:ext>
                  </a:extLst>
                </a:gridCol>
                <a:gridCol w="2878711">
                  <a:extLst>
                    <a:ext uri="{9D8B030D-6E8A-4147-A177-3AD203B41FA5}">
                      <a16:colId xmlns:a16="http://schemas.microsoft.com/office/drawing/2014/main" val="260929577"/>
                    </a:ext>
                  </a:extLst>
                </a:gridCol>
                <a:gridCol w="2878711">
                  <a:extLst>
                    <a:ext uri="{9D8B030D-6E8A-4147-A177-3AD203B41FA5}">
                      <a16:colId xmlns:a16="http://schemas.microsoft.com/office/drawing/2014/main" val="4111473755"/>
                    </a:ext>
                  </a:extLst>
                </a:gridCol>
                <a:gridCol w="2878711">
                  <a:extLst>
                    <a:ext uri="{9D8B030D-6E8A-4147-A177-3AD203B41FA5}">
                      <a16:colId xmlns:a16="http://schemas.microsoft.com/office/drawing/2014/main" val="1825831019"/>
                    </a:ext>
                  </a:extLst>
                </a:gridCol>
              </a:tblGrid>
              <a:tr h="503327">
                <a:tc>
                  <a:txBody>
                    <a:bodyPr/>
                    <a:lstStyle/>
                    <a:p>
                      <a:r>
                        <a:rPr lang="en-US" dirty="0"/>
                        <a:t>Deploy .zip per language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Node.js, Python, Ruby</a:t>
                      </a:r>
                      <a:endParaRPr lang="en-US" sz="1800" b="0" dirty="0">
                        <a:latin typeface="Amazon Ember" panose="020B0703020204020204" pitchFamily="34" charset="0"/>
                        <a:ea typeface="Amazon Ember" panose="020B0703020204020204" pitchFamily="34" charset="0"/>
                        <a:cs typeface="Amazon Ember" panose="020B0703020204020204" pitchFamily="34" charset="0"/>
                      </a:endParaRPr>
                    </a:p>
                  </a:txBody>
                  <a:tcPr anchor="ctr"/>
                </a:tc>
                <a:tc>
                  <a:txBody>
                    <a:bodyPr/>
                    <a:lstStyle/>
                    <a:p>
                      <a:pPr algn="ctr"/>
                      <a:r>
                        <a:rPr lang="en-US" sz="1800" dirty="0"/>
                        <a:t>Java</a:t>
                      </a:r>
                      <a:endParaRPr lang="en-US"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.NET Core</a:t>
                      </a:r>
                      <a:endParaRPr lang="en-US" sz="1800" b="0" dirty="0">
                        <a:latin typeface="Amazon Ember" panose="020B0703020204020204" pitchFamily="34" charset="0"/>
                        <a:ea typeface="Amazon Ember" panose="020B0703020204020204" pitchFamily="34" charset="0"/>
                        <a:cs typeface="Amazon Ember" panose="020B0703020204020204" pitchFamily="34" charset="0"/>
                      </a:endParaRPr>
                    </a:p>
                  </a:txBody>
                  <a:tcPr anchor="ctr"/>
                </a:tc>
                <a:extLst>
                  <a:ext uri="{0D108BD9-81ED-4DB2-BD59-A6C34878D82A}">
                    <a16:rowId xmlns:a16="http://schemas.microsoft.com/office/drawing/2014/main" val="3637087452"/>
                  </a:ext>
                </a:extLst>
              </a:tr>
              <a:tr h="1204286">
                <a:tc>
                  <a:txBody>
                    <a:bodyPr/>
                    <a:lstStyle/>
                    <a:p>
                      <a:pPr algn="ctr"/>
                      <a:r>
                        <a:rPr lang="en-US" sz="2800" dirty="0">
                          <a:ln w="0"/>
                        </a:rPr>
                        <a:t>What</a:t>
                      </a:r>
                      <a:endParaRPr lang="en-US" sz="2800" dirty="0">
                        <a:solidFill>
                          <a:schemeClr val="tx2"/>
                        </a:solidFill>
                        <a:latin typeface="+mj-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ZIP archive consisting of your code and any dependencies</a:t>
                      </a:r>
                      <a:endParaRPr lang="en-US" sz="1800" dirty="0">
                        <a:latin typeface="Amazon Ember Light" charset="0"/>
                        <a:ea typeface="Amazon Ember Light" charset="0"/>
                        <a:cs typeface="Amazon Ember Light"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Zip file with all code and dependencies or standalone .jar</a:t>
                      </a:r>
                      <a:endParaRPr lang="en-US" sz="1800" dirty="0">
                        <a:latin typeface="Amazon Ember Light" charset="0"/>
                        <a:ea typeface="Amazon Ember Light" charset="0"/>
                        <a:cs typeface="Amazon Ember Light"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Zip file with all code or dependencies or a standalone .</a:t>
                      </a:r>
                      <a:r>
                        <a:rPr lang="en-US" sz="1800" dirty="0" err="1"/>
                        <a:t>dll</a:t>
                      </a:r>
                      <a:endParaRPr lang="en-US" sz="1800" dirty="0">
                        <a:latin typeface="Amazon Ember Light" charset="0"/>
                        <a:ea typeface="Amazon Ember Light" charset="0"/>
                        <a:cs typeface="Amazon Ember Light" charset="0"/>
                      </a:endParaRPr>
                    </a:p>
                  </a:txBody>
                  <a:tcPr/>
                </a:tc>
                <a:extLst>
                  <a:ext uri="{0D108BD9-81ED-4DB2-BD59-A6C34878D82A}">
                    <a16:rowId xmlns:a16="http://schemas.microsoft.com/office/drawing/2014/main" val="1834510254"/>
                  </a:ext>
                </a:extLst>
              </a:tr>
              <a:tr h="1204286">
                <a:tc>
                  <a:txBody>
                    <a:bodyPr/>
                    <a:lstStyle/>
                    <a:p>
                      <a:pPr algn="ctr"/>
                      <a:r>
                        <a:rPr lang="en-US" sz="2800" dirty="0"/>
                        <a:t>How</a:t>
                      </a:r>
                      <a:endParaRPr lang="en-US" sz="2800" dirty="0">
                        <a:solidFill>
                          <a:schemeClr val="tx2"/>
                        </a:solidFill>
                        <a:latin typeface="+mj-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Use </a:t>
                      </a:r>
                      <a:r>
                        <a:rPr lang="en-US" sz="1800" dirty="0" err="1"/>
                        <a:t>npm</a:t>
                      </a:r>
                      <a:r>
                        <a:rPr lang="en-US" sz="1800" dirty="0"/>
                        <a:t> , pip, or other build/packaging tool to install libraries</a:t>
                      </a:r>
                      <a:endParaRPr lang="en-US" sz="1800" dirty="0">
                        <a:latin typeface="Amazon Ember Light" charset="0"/>
                        <a:ea typeface="Amazon Ember Light" charset="0"/>
                        <a:cs typeface="Amazon Ember Light"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Use Maven, Eclipse IDE plugins or other build/packaging tool </a:t>
                      </a:r>
                      <a:endParaRPr lang="en-US" sz="1800" dirty="0">
                        <a:solidFill>
                          <a:srgbClr val="000000"/>
                        </a:solidFill>
                        <a:ea typeface="Amazon Ember Light" charset="0"/>
                        <a:cs typeface="Amazon Ember Light"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Use </a:t>
                      </a:r>
                      <a:r>
                        <a:rPr lang="en-US" sz="1800" dirty="0" err="1"/>
                        <a:t>Nuget</a:t>
                      </a:r>
                      <a:r>
                        <a:rPr lang="en-US" sz="1800" dirty="0"/>
                        <a:t>, Visual Studio plugins, or other build/packaging tool </a:t>
                      </a:r>
                      <a:endParaRPr lang="en-US" sz="1800" dirty="0">
                        <a:solidFill>
                          <a:srgbClr val="000000"/>
                        </a:solidFill>
                        <a:ea typeface="Amazon Ember Light" charset="0"/>
                        <a:cs typeface="Amazon Ember Light" charset="0"/>
                      </a:endParaRPr>
                    </a:p>
                  </a:txBody>
                  <a:tcPr/>
                </a:tc>
                <a:extLst>
                  <a:ext uri="{0D108BD9-81ED-4DB2-BD59-A6C34878D82A}">
                    <a16:rowId xmlns:a16="http://schemas.microsoft.com/office/drawing/2014/main" val="950057781"/>
                  </a:ext>
                </a:extLst>
              </a:tr>
              <a:tr h="1204286">
                <a:tc>
                  <a:txBody>
                    <a:bodyPr/>
                    <a:lstStyle/>
                    <a:p>
                      <a:pPr algn="ctr"/>
                      <a:r>
                        <a:rPr lang="en-US" sz="2800" dirty="0"/>
                        <a:t>Where</a:t>
                      </a:r>
                      <a:endParaRPr lang="en-US" sz="2800" dirty="0">
                        <a:solidFill>
                          <a:schemeClr val="tx2"/>
                        </a:solidFill>
                        <a:latin typeface="+mj-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All dependencies must be at root level</a:t>
                      </a:r>
                      <a:endParaRPr lang="en-US" sz="1800" dirty="0">
                        <a:solidFill>
                          <a:srgbClr val="000000"/>
                        </a:solidFill>
                        <a:latin typeface="Amazon Ember Light" panose="020B0403020204020204"/>
                        <a:ea typeface="Amazon Ember Light" charset="0"/>
                        <a:cs typeface="Amazon Ember Light"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Compiled class and resource files at root level, required jars in /lib directory</a:t>
                      </a:r>
                      <a:endParaRPr lang="en-US" sz="1800" dirty="0">
                        <a:solidFill>
                          <a:srgbClr val="000000"/>
                        </a:solidFill>
                        <a:latin typeface="Amazon Ember Light" panose="020B0403020204020204"/>
                        <a:ea typeface="Amazon Ember Light" charset="0"/>
                        <a:cs typeface="Amazon Ember Light"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All assemblies (.</a:t>
                      </a:r>
                      <a:r>
                        <a:rPr lang="en-US" sz="1800" dirty="0" err="1"/>
                        <a:t>dll</a:t>
                      </a:r>
                      <a:r>
                        <a:rPr lang="en-US" sz="1800" dirty="0"/>
                        <a:t>) at root level</a:t>
                      </a:r>
                      <a:endParaRPr lang="en-US" sz="1800" dirty="0">
                        <a:solidFill>
                          <a:srgbClr val="000000"/>
                        </a:solidFill>
                        <a:latin typeface="Amazon Ember Light" panose="020B0403020204020204"/>
                        <a:ea typeface="Amazon Ember Light" charset="0"/>
                        <a:cs typeface="Amazon Ember Light" charset="0"/>
                      </a:endParaRPr>
                    </a:p>
                  </a:txBody>
                  <a:tcPr/>
                </a:tc>
                <a:extLst>
                  <a:ext uri="{0D108BD9-81ED-4DB2-BD59-A6C34878D82A}">
                    <a16:rowId xmlns:a16="http://schemas.microsoft.com/office/drawing/2014/main" val="3898655451"/>
                  </a:ext>
                </a:extLst>
              </a:tr>
            </a:tbl>
          </a:graphicData>
        </a:graphic>
      </p:graphicFrame>
    </p:spTree>
    <p:custDataLst>
      <p:tags r:id="rId1"/>
    </p:custDataLst>
    <p:extLst>
      <p:ext uri="{BB962C8B-B14F-4D97-AF65-F5344CB8AC3E}">
        <p14:creationId xmlns:p14="http://schemas.microsoft.com/office/powerpoint/2010/main" val="3229332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t>48</a:t>
            </a:fld>
            <a:endParaRPr lang="en-US" dirty="0"/>
          </a:p>
        </p:txBody>
      </p:sp>
      <p:sp>
        <p:nvSpPr>
          <p:cNvPr id="2" name="Title 1"/>
          <p:cNvSpPr>
            <a:spLocks noGrp="1"/>
          </p:cNvSpPr>
          <p:nvPr>
            <p:ph type="title"/>
          </p:nvPr>
        </p:nvSpPr>
        <p:spPr/>
        <p:txBody>
          <a:bodyPr/>
          <a:lstStyle/>
          <a:p>
            <a:r>
              <a:rPr lang="en-US" dirty="0"/>
              <a:t>Deploy using containers</a:t>
            </a:r>
          </a:p>
        </p:txBody>
      </p:sp>
      <p:sp>
        <p:nvSpPr>
          <p:cNvPr id="3" name="Rectangle 2">
            <a:extLst>
              <a:ext uri="{FF2B5EF4-FFF2-40B4-BE49-F238E27FC236}">
                <a16:creationId xmlns:a16="http://schemas.microsoft.com/office/drawing/2014/main" id="{25344A79-AB56-4FAD-94B0-FCFA1807D54B}"/>
              </a:ext>
            </a:extLst>
          </p:cNvPr>
          <p:cNvSpPr/>
          <p:nvPr/>
        </p:nvSpPr>
        <p:spPr>
          <a:xfrm>
            <a:off x="365760" y="3184264"/>
            <a:ext cx="2259106" cy="1624404"/>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chemeClr val="tx2"/>
                </a:solidFill>
              </a:rPr>
              <a:t>Create your project and code</a:t>
            </a:r>
          </a:p>
        </p:txBody>
      </p:sp>
      <p:sp>
        <p:nvSpPr>
          <p:cNvPr id="5" name="Arrow: Right 4">
            <a:extLst>
              <a:ext uri="{FF2B5EF4-FFF2-40B4-BE49-F238E27FC236}">
                <a16:creationId xmlns:a16="http://schemas.microsoft.com/office/drawing/2014/main" id="{881F1A19-6CED-410E-BC7D-DCB0B9EE5F26}"/>
              </a:ext>
              <a:ext uri="{C183D7F6-B498-43B3-948B-1728B52AA6E4}">
                <adec:decorative xmlns:adec="http://schemas.microsoft.com/office/drawing/2017/decorative" val="1"/>
              </a:ext>
            </a:extLst>
          </p:cNvPr>
          <p:cNvSpPr/>
          <p:nvPr/>
        </p:nvSpPr>
        <p:spPr>
          <a:xfrm>
            <a:off x="2732442" y="3679115"/>
            <a:ext cx="645459" cy="62394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B8EB70-5215-458D-92EA-2E092D5FCFBC}"/>
              </a:ext>
            </a:extLst>
          </p:cNvPr>
          <p:cNvSpPr/>
          <p:nvPr/>
        </p:nvSpPr>
        <p:spPr>
          <a:xfrm>
            <a:off x="3475355" y="3184264"/>
            <a:ext cx="2259106" cy="1624404"/>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chemeClr val="tx2"/>
                </a:solidFill>
              </a:rPr>
              <a:t>Build container using base image from AWS</a:t>
            </a:r>
          </a:p>
          <a:p>
            <a:pPr lvl="0" algn="ctr"/>
            <a:r>
              <a:rPr lang="en-US" sz="2000" dirty="0">
                <a:solidFill>
                  <a:schemeClr val="tx2"/>
                </a:solidFill>
              </a:rPr>
              <a:t>(Lambda Runtime Interface Client)</a:t>
            </a:r>
          </a:p>
        </p:txBody>
      </p:sp>
      <p:sp>
        <p:nvSpPr>
          <p:cNvPr id="10" name="Arrow: Right 9">
            <a:extLst>
              <a:ext uri="{FF2B5EF4-FFF2-40B4-BE49-F238E27FC236}">
                <a16:creationId xmlns:a16="http://schemas.microsoft.com/office/drawing/2014/main" id="{AAC36BF2-04A3-4C53-8D7C-29EF13D86EFC}"/>
              </a:ext>
              <a:ext uri="{C183D7F6-B498-43B3-948B-1728B52AA6E4}">
                <adec:decorative xmlns:adec="http://schemas.microsoft.com/office/drawing/2017/decorative" val="1"/>
              </a:ext>
            </a:extLst>
          </p:cNvPr>
          <p:cNvSpPr/>
          <p:nvPr/>
        </p:nvSpPr>
        <p:spPr>
          <a:xfrm>
            <a:off x="5831915" y="3679115"/>
            <a:ext cx="645459" cy="62394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0A08E0-4DF7-4BAA-B378-8D8ADC42D37A}"/>
              </a:ext>
            </a:extLst>
          </p:cNvPr>
          <p:cNvSpPr/>
          <p:nvPr/>
        </p:nvSpPr>
        <p:spPr>
          <a:xfrm>
            <a:off x="6584950" y="3184264"/>
            <a:ext cx="2259106" cy="1624404"/>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2000" dirty="0">
                <a:solidFill>
                  <a:schemeClr val="tx2"/>
                </a:solidFill>
              </a:rPr>
              <a:t>Upload container to Amazon ECR</a:t>
            </a:r>
            <a:br>
              <a:rPr lang="en-US" sz="2000" dirty="0">
                <a:solidFill>
                  <a:schemeClr val="tx2"/>
                </a:solidFill>
              </a:rPr>
            </a:br>
            <a:r>
              <a:rPr lang="en-US" sz="2000" dirty="0">
                <a:solidFill>
                  <a:schemeClr val="tx2"/>
                </a:solidFill>
              </a:rPr>
              <a:t>(10 GB)</a:t>
            </a:r>
          </a:p>
        </p:txBody>
      </p:sp>
      <p:sp>
        <p:nvSpPr>
          <p:cNvPr id="11" name="Arrow: Right 10">
            <a:extLst>
              <a:ext uri="{FF2B5EF4-FFF2-40B4-BE49-F238E27FC236}">
                <a16:creationId xmlns:a16="http://schemas.microsoft.com/office/drawing/2014/main" id="{75C22244-6453-4711-AAAF-34C08C355C55}"/>
              </a:ext>
              <a:ext uri="{C183D7F6-B498-43B3-948B-1728B52AA6E4}">
                <adec:decorative xmlns:adec="http://schemas.microsoft.com/office/drawing/2017/decorative" val="1"/>
              </a:ext>
            </a:extLst>
          </p:cNvPr>
          <p:cNvSpPr/>
          <p:nvPr/>
        </p:nvSpPr>
        <p:spPr>
          <a:xfrm>
            <a:off x="8946570" y="3679115"/>
            <a:ext cx="645459" cy="62394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37FA6C-5EF5-42A3-858B-EB2F58D68D5D}"/>
              </a:ext>
            </a:extLst>
          </p:cNvPr>
          <p:cNvSpPr/>
          <p:nvPr/>
        </p:nvSpPr>
        <p:spPr>
          <a:xfrm>
            <a:off x="9694544" y="3184264"/>
            <a:ext cx="2259106" cy="1624404"/>
          </a:xfrm>
          <a:prstGeom prst="rect">
            <a:avLst/>
          </a:prstGeom>
          <a:solidFill>
            <a:schemeClr val="accent4"/>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chemeClr val="tx2"/>
                </a:solidFill>
              </a:rPr>
              <a:t>Create Lambda function using container image</a:t>
            </a:r>
          </a:p>
        </p:txBody>
      </p:sp>
    </p:spTree>
    <p:custDataLst>
      <p:tags r:id="rId1"/>
    </p:custDataLst>
    <p:extLst>
      <p:ext uri="{BB962C8B-B14F-4D97-AF65-F5344CB8AC3E}">
        <p14:creationId xmlns:p14="http://schemas.microsoft.com/office/powerpoint/2010/main" val="1340686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p:txBody>
          <a:bodyPr/>
          <a:lstStyle/>
          <a:p>
            <a:r>
              <a:rPr lang="en-US" dirty="0"/>
              <a:t>Lambda </a:t>
            </a:r>
            <a:r>
              <a:rPr lang="en-US"/>
              <a:t>function limits</a:t>
            </a:r>
            <a:endParaRPr lang="en-US" dirty="0"/>
          </a:p>
        </p:txBody>
      </p:sp>
      <p:graphicFrame>
        <p:nvGraphicFramePr>
          <p:cNvPr id="4" name="Table 3">
            <a:extLst>
              <a:ext uri="{FF2B5EF4-FFF2-40B4-BE49-F238E27FC236}">
                <a16:creationId xmlns:a16="http://schemas.microsoft.com/office/drawing/2014/main" id="{DF6DE9F0-F497-4C0C-9CF4-E7A66087F199}"/>
              </a:ext>
            </a:extLst>
          </p:cNvPr>
          <p:cNvGraphicFramePr>
            <a:graphicFrameLocks noGrp="1"/>
          </p:cNvGraphicFramePr>
          <p:nvPr>
            <p:extLst/>
          </p:nvPr>
        </p:nvGraphicFramePr>
        <p:xfrm>
          <a:off x="365760" y="1462528"/>
          <a:ext cx="11569210" cy="4745574"/>
        </p:xfrm>
        <a:graphic>
          <a:graphicData uri="http://schemas.openxmlformats.org/drawingml/2006/table">
            <a:tbl>
              <a:tblPr firstRow="1" bandRow="1">
                <a:tableStyleId>{5C22544A-7EE6-4342-B048-85BDC9FD1C3A}</a:tableStyleId>
              </a:tblPr>
              <a:tblGrid>
                <a:gridCol w="5784605">
                  <a:extLst>
                    <a:ext uri="{9D8B030D-6E8A-4147-A177-3AD203B41FA5}">
                      <a16:colId xmlns:a16="http://schemas.microsoft.com/office/drawing/2014/main" val="3876412016"/>
                    </a:ext>
                  </a:extLst>
                </a:gridCol>
                <a:gridCol w="5784605">
                  <a:extLst>
                    <a:ext uri="{9D8B030D-6E8A-4147-A177-3AD203B41FA5}">
                      <a16:colId xmlns:a16="http://schemas.microsoft.com/office/drawing/2014/main" val="86923112"/>
                    </a:ext>
                  </a:extLst>
                </a:gridCol>
              </a:tblGrid>
              <a:tr h="0">
                <a:tc>
                  <a:txBody>
                    <a:bodyPr/>
                    <a:lstStyle/>
                    <a:p>
                      <a:pPr algn="ctr"/>
                      <a:r>
                        <a:rPr lang="en-US" sz="2800" dirty="0">
                          <a:latin typeface="+mn-lt"/>
                          <a:ea typeface="Amazon Ember" panose="020B0703020204020204" pitchFamily="34" charset="0"/>
                          <a:cs typeface="Amazon Ember" panose="020B0703020204020204" pitchFamily="34" charset="0"/>
                        </a:rPr>
                        <a:t>Resource</a:t>
                      </a:r>
                      <a:endParaRPr lang="en-US" sz="2800" dirty="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Amazon Ember" panose="020B0703020204020204" pitchFamily="34" charset="0"/>
                          <a:ea typeface="Amazon Ember" panose="020B0703020204020204" pitchFamily="34" charset="0"/>
                          <a:cs typeface="Amazon Ember" panose="020B0703020204020204" pitchFamily="34" charset="0"/>
                        </a:rPr>
                        <a:t>Quotas</a:t>
                      </a:r>
                      <a:r>
                        <a:rPr kumimoji="0" lang="en-US" sz="32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(as of Sept 2021)</a:t>
                      </a:r>
                      <a:endParaRPr kumimoji="0" lang="en-US" sz="3200" b="0" i="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extLst>
                  <a:ext uri="{0D108BD9-81ED-4DB2-BD59-A6C34878D82A}">
                    <a16:rowId xmlns:a16="http://schemas.microsoft.com/office/drawing/2014/main" val="440720670"/>
                  </a:ext>
                </a:extLst>
              </a:tr>
              <a:tr h="648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Memory allocation</a:t>
                      </a:r>
                    </a:p>
                  </a:txBody>
                  <a:tcPr marL="182880" anchor="ctr">
                    <a:solidFill>
                      <a:schemeClr val="accent4"/>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1800" b="0" i="0" dirty="0">
                          <a:latin typeface="+mn-lt"/>
                          <a:ea typeface="Amazon Ember Light" panose="020B0403020204020204" pitchFamily="34" charset="0"/>
                          <a:cs typeface="Amazon Ember Light" panose="020B0403020204020204" pitchFamily="34" charset="0"/>
                        </a:rPr>
                        <a:t>128 MB to 10,240 MB</a:t>
                      </a:r>
                    </a:p>
                  </a:txBody>
                  <a:tcPr marL="182880" anchor="ctr">
                    <a:solidFill>
                      <a:schemeClr val="accent4"/>
                    </a:solidFill>
                  </a:tcPr>
                </a:tc>
                <a:extLst>
                  <a:ext uri="{0D108BD9-81ED-4DB2-BD59-A6C34878D82A}">
                    <a16:rowId xmlns:a16="http://schemas.microsoft.com/office/drawing/2014/main" val="692432062"/>
                  </a:ext>
                </a:extLst>
              </a:tr>
              <a:tr h="648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Max runtime (Time out)</a:t>
                      </a:r>
                    </a:p>
                  </a:txBody>
                  <a:tcPr marL="182880" anchor="ct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1800" b="0" i="0" dirty="0">
                          <a:latin typeface="+mn-lt"/>
                          <a:ea typeface="Amazon Ember Light" panose="020B0403020204020204" pitchFamily="34" charset="0"/>
                          <a:cs typeface="Amazon Ember Light" panose="020B0403020204020204" pitchFamily="34" charset="0"/>
                        </a:rPr>
                        <a:t>15 minutes</a:t>
                      </a:r>
                    </a:p>
                  </a:txBody>
                  <a:tcPr marL="182880" anchor="ctr"/>
                </a:tc>
                <a:extLst>
                  <a:ext uri="{0D108BD9-81ED-4DB2-BD59-A6C34878D82A}">
                    <a16:rowId xmlns:a16="http://schemas.microsoft.com/office/drawing/2014/main" val="366953682"/>
                  </a:ext>
                </a:extLst>
              </a:tr>
              <a:tr h="648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Burst concurrency</a:t>
                      </a:r>
                    </a:p>
                  </a:txBody>
                  <a:tcPr marL="182880" anchor="ctr">
                    <a:solidFill>
                      <a:schemeClr val="accent4"/>
                    </a:solidFill>
                  </a:tcPr>
                </a:tc>
                <a:tc>
                  <a:txBody>
                    <a:bodyPr/>
                    <a:lstStyle/>
                    <a:p>
                      <a:r>
                        <a:rPr lang="en-US" sz="1800" b="0" i="0" dirty="0">
                          <a:latin typeface="+mn-lt"/>
                          <a:ea typeface="Amazon Ember Light" panose="020B0403020204020204" pitchFamily="34" charset="0"/>
                          <a:cs typeface="Amazon Ember Light" panose="020B0403020204020204" pitchFamily="34" charset="0"/>
                        </a:rPr>
                        <a:t>500–3000 (varies by Region)</a:t>
                      </a:r>
                    </a:p>
                  </a:txBody>
                  <a:tcPr marL="182880" anchor="ctr">
                    <a:solidFill>
                      <a:schemeClr val="accent4"/>
                    </a:solidFill>
                  </a:tcPr>
                </a:tc>
                <a:extLst>
                  <a:ext uri="{0D108BD9-81ED-4DB2-BD59-A6C34878D82A}">
                    <a16:rowId xmlns:a16="http://schemas.microsoft.com/office/drawing/2014/main" val="2245101669"/>
                  </a:ext>
                </a:extLst>
              </a:tr>
              <a:tr h="648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Invocation payloads</a:t>
                      </a:r>
                    </a:p>
                  </a:txBody>
                  <a:tcPr marL="182880" anchor="ctr"/>
                </a:tc>
                <a:tc>
                  <a:txBody>
                    <a:bodyPr/>
                    <a:lstStyle/>
                    <a:p>
                      <a:r>
                        <a:rPr lang="en-US" sz="1800" b="0" i="0" dirty="0">
                          <a:latin typeface="+mn-lt"/>
                          <a:ea typeface="Amazon Ember Light" panose="020B0403020204020204" pitchFamily="34" charset="0"/>
                          <a:cs typeface="Amazon Ember Light" panose="020B0403020204020204" pitchFamily="34" charset="0"/>
                        </a:rPr>
                        <a:t>Synchronous:</a:t>
                      </a:r>
                      <a:r>
                        <a:rPr lang="en-US" sz="1800" b="0" i="0" baseline="0" dirty="0">
                          <a:latin typeface="+mn-lt"/>
                          <a:ea typeface="Amazon Ember Light" panose="020B0403020204020204" pitchFamily="34" charset="0"/>
                          <a:cs typeface="Amazon Ember Light" panose="020B0403020204020204" pitchFamily="34" charset="0"/>
                        </a:rPr>
                        <a:t> 6 MB</a:t>
                      </a:r>
                    </a:p>
                    <a:p>
                      <a:r>
                        <a:rPr lang="en-US" sz="1800" b="0" i="0" baseline="0" dirty="0">
                          <a:latin typeface="+mn-lt"/>
                          <a:ea typeface="Amazon Ember Light" panose="020B0403020204020204" pitchFamily="34" charset="0"/>
                          <a:cs typeface="Amazon Ember Light" panose="020B0403020204020204" pitchFamily="34" charset="0"/>
                        </a:rPr>
                        <a:t>Asynchronous: 256 KB</a:t>
                      </a:r>
                      <a:endParaRPr lang="en-US" sz="1800" b="0" i="0" dirty="0">
                        <a:latin typeface="+mn-lt"/>
                        <a:ea typeface="Amazon Ember Light" panose="020B0403020204020204" pitchFamily="34" charset="0"/>
                        <a:cs typeface="Amazon Ember Light" panose="020B0403020204020204" pitchFamily="34" charset="0"/>
                      </a:endParaRPr>
                    </a:p>
                  </a:txBody>
                  <a:tcPr marL="182880" anchor="ctr"/>
                </a:tc>
                <a:extLst>
                  <a:ext uri="{0D108BD9-81ED-4DB2-BD59-A6C34878D82A}">
                    <a16:rowId xmlns:a16="http://schemas.microsoft.com/office/drawing/2014/main" val="1163939354"/>
                  </a:ext>
                </a:extLst>
              </a:tr>
              <a:tr h="648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Deployment package</a:t>
                      </a:r>
                    </a:p>
                  </a:txBody>
                  <a:tcPr marL="182880" anchor="ctr">
                    <a:solidFill>
                      <a:schemeClr val="accent4"/>
                    </a:solidFill>
                  </a:tcPr>
                </a:tc>
                <a:tc>
                  <a:txBody>
                    <a:bodyPr/>
                    <a:lstStyle/>
                    <a:p>
                      <a:r>
                        <a:rPr lang="en-US" sz="1800" b="0" i="0" dirty="0">
                          <a:latin typeface="+mn-lt"/>
                          <a:ea typeface="Amazon Ember Light" panose="020B0403020204020204" pitchFamily="34" charset="0"/>
                          <a:cs typeface="Amazon Ember Light" panose="020B0403020204020204" pitchFamily="34" charset="0"/>
                        </a:rPr>
                        <a:t>Zip: 50 MB; </a:t>
                      </a:r>
                      <a:r>
                        <a:rPr lang="en-US" sz="1800" b="0" i="0" baseline="0" dirty="0">
                          <a:latin typeface="+mn-lt"/>
                          <a:ea typeface="Amazon Ember Light" panose="020B0403020204020204" pitchFamily="34" charset="0"/>
                          <a:cs typeface="Amazon Ember Light" panose="020B0403020204020204" pitchFamily="34" charset="0"/>
                        </a:rPr>
                        <a:t>u</a:t>
                      </a:r>
                      <a:r>
                        <a:rPr lang="en-US" sz="1800" b="0" i="0" dirty="0">
                          <a:latin typeface="+mn-lt"/>
                          <a:ea typeface="Amazon Ember Light" panose="020B0403020204020204" pitchFamily="34" charset="0"/>
                          <a:cs typeface="Amazon Ember Light" panose="020B0403020204020204" pitchFamily="34" charset="0"/>
                        </a:rPr>
                        <a:t>nzipped: 250 MB; from console: 3MB</a:t>
                      </a:r>
                    </a:p>
                    <a:p>
                      <a:r>
                        <a:rPr lang="en-US" sz="1800" b="0" i="0" dirty="0">
                          <a:latin typeface="+mn-lt"/>
                          <a:ea typeface="Amazon Ember Light" panose="020B0403020204020204" pitchFamily="34" charset="0"/>
                          <a:cs typeface="Amazon Ember Light" panose="020B0403020204020204" pitchFamily="34" charset="0"/>
                        </a:rPr>
                        <a:t>Container</a:t>
                      </a:r>
                      <a:r>
                        <a:rPr lang="en-US" sz="1800" b="0" i="0" baseline="0" dirty="0">
                          <a:latin typeface="+mn-lt"/>
                          <a:ea typeface="Amazon Ember Light" panose="020B0403020204020204" pitchFamily="34" charset="0"/>
                          <a:cs typeface="Amazon Ember Light" panose="020B0403020204020204" pitchFamily="34" charset="0"/>
                        </a:rPr>
                        <a:t> image: 10 GB</a:t>
                      </a:r>
                      <a:endParaRPr lang="en-US" sz="1800" b="0" i="0" dirty="0">
                        <a:latin typeface="+mn-lt"/>
                        <a:ea typeface="Amazon Ember Light" panose="020B0403020204020204" pitchFamily="34" charset="0"/>
                        <a:cs typeface="Amazon Ember Light" panose="020B0403020204020204" pitchFamily="34" charset="0"/>
                      </a:endParaRPr>
                    </a:p>
                  </a:txBody>
                  <a:tcPr marL="182880" anchor="ctr">
                    <a:solidFill>
                      <a:schemeClr val="accent4"/>
                    </a:solidFill>
                  </a:tcPr>
                </a:tc>
                <a:extLst>
                  <a:ext uri="{0D108BD9-81ED-4DB2-BD59-A6C34878D82A}">
                    <a16:rowId xmlns:a16="http://schemas.microsoft.com/office/drawing/2014/main" val="3862955965"/>
                  </a:ext>
                </a:extLst>
              </a:tr>
              <a:tr h="648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Amazon Ember Light" panose="020B0403020204020204" pitchFamily="34" charset="0"/>
                          <a:cs typeface="Amazon Ember Light" panose="020B0403020204020204" pitchFamily="34" charset="0"/>
                        </a:rPr>
                        <a:t>/tmp directory storage</a:t>
                      </a:r>
                    </a:p>
                  </a:txBody>
                  <a:tcPr marL="182880" anchor="ctr"/>
                </a:tc>
                <a:tc>
                  <a:txBody>
                    <a:bodyPr/>
                    <a:lstStyle/>
                    <a:p>
                      <a:r>
                        <a:rPr lang="en-US" sz="1800" b="0" i="0" dirty="0">
                          <a:latin typeface="+mn-lt"/>
                          <a:ea typeface="Amazon Ember Light" panose="020B0403020204020204" pitchFamily="34" charset="0"/>
                          <a:cs typeface="Amazon Ember Light" panose="020B0403020204020204" pitchFamily="34" charset="0"/>
                        </a:rPr>
                        <a:t>10 GB</a:t>
                      </a:r>
                    </a:p>
                  </a:txBody>
                  <a:tcPr marL="182880" anchor="ctr"/>
                </a:tc>
                <a:extLst>
                  <a:ext uri="{0D108BD9-81ED-4DB2-BD59-A6C34878D82A}">
                    <a16:rowId xmlns:a16="http://schemas.microsoft.com/office/drawing/2014/main" val="1393149679"/>
                  </a:ext>
                </a:extLst>
              </a:tr>
            </a:tbl>
          </a:graphicData>
        </a:graphic>
      </p:graphicFrame>
    </p:spTree>
    <p:custDataLst>
      <p:tags r:id="rId1"/>
    </p:custDataLst>
    <p:extLst>
      <p:ext uri="{BB962C8B-B14F-4D97-AF65-F5344CB8AC3E}">
        <p14:creationId xmlns:p14="http://schemas.microsoft.com/office/powerpoint/2010/main" val="228247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b="0" i="0" u="none" strike="noStrike" kern="1200" cap="none" spc="0" normalizeH="0" baseline="0" noProof="0" smtClean="0">
                <a:ln>
                  <a:noFill/>
                </a:ln>
                <a:solidFill>
                  <a:srgbClr val="000000">
                    <a:tint val="75000"/>
                  </a:srgbClr>
                </a:solidFill>
                <a:effectLst/>
                <a:uLnTx/>
                <a:uFillTx/>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srgbClr val="000000">
                  <a:tint val="75000"/>
                </a:srgbClr>
              </a:solidFill>
              <a:effectLst/>
              <a:uLnTx/>
              <a:uFillTx/>
              <a:ea typeface="Amazon Ember Light" panose="020B0403020204020204" pitchFamily="34" charset="0"/>
              <a:cs typeface="Amazon Ember Light" panose="020B0403020204020204" pitchFamily="34" charset="0"/>
            </a:endParaRPr>
          </a:p>
        </p:txBody>
      </p:sp>
      <p:sp>
        <p:nvSpPr>
          <p:cNvPr id="17" name="Title 16"/>
          <p:cNvSpPr>
            <a:spLocks noGrp="1"/>
          </p:cNvSpPr>
          <p:nvPr>
            <p:ph type="title"/>
          </p:nvPr>
        </p:nvSpPr>
        <p:spPr/>
        <p:txBody>
          <a:bodyPr/>
          <a:lstStyle/>
          <a:p>
            <a:r>
              <a:rPr lang="en-US"/>
              <a:t>Overview of compute services</a:t>
            </a:r>
            <a:endParaRPr lang="en-US" dirty="0"/>
          </a:p>
        </p:txBody>
      </p:sp>
      <p:sp>
        <p:nvSpPr>
          <p:cNvPr id="18" name="TextBox 17"/>
          <p:cNvSpPr txBox="1"/>
          <p:nvPr/>
        </p:nvSpPr>
        <p:spPr>
          <a:xfrm>
            <a:off x="768501" y="1668873"/>
            <a:ext cx="231279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Instances</a:t>
            </a:r>
          </a:p>
        </p:txBody>
      </p:sp>
      <p:cxnSp>
        <p:nvCxnSpPr>
          <p:cNvPr id="20" name="line1">
            <a:extLst>
              <a:ext uri="{C183D7F6-B498-43B3-948B-1728B52AA6E4}">
                <adec:decorative xmlns:adec="http://schemas.microsoft.com/office/drawing/2017/decorative" val="1"/>
              </a:ext>
            </a:extLst>
          </p:cNvPr>
          <p:cNvCxnSpPr/>
          <p:nvPr/>
        </p:nvCxnSpPr>
        <p:spPr>
          <a:xfrm>
            <a:off x="1117177" y="2308591"/>
            <a:ext cx="16154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aphic 5">
            <a:extLst>
              <a:ext uri="{FF2B5EF4-FFF2-40B4-BE49-F238E27FC236}">
                <a16:creationId xmlns:a16="http://schemas.microsoft.com/office/drawing/2014/main" id="{38622D4A-AB16-E74E-A250-BDBAAFFAA603}"/>
              </a:ext>
              <a:ext uri="{C183D7F6-B498-43B3-948B-1728B52AA6E4}">
                <adec:decorative xmlns:adec="http://schemas.microsoft.com/office/drawing/2017/decorative" val="1"/>
              </a:ext>
            </a:extLst>
          </p:cNvPr>
          <p:cNvPicPr>
            <a:picLocks noGrp="1" noChangeAspect="1" noChangeArrowheads="1"/>
          </p:cNvPicPr>
          <p:nvPr>
            <p:ph type="pic" sz="quarter" idx="4294967295"/>
          </p:nvPr>
        </p:nvPicPr>
        <p:blipFill>
          <a:blip r:embed="rId4">
            <a:extLst>
              <a:ext uri="{28A0092B-C50C-407E-A947-70E740481C1C}">
                <a14:useLocalDpi xmlns:a14="http://schemas.microsoft.com/office/drawing/2010/main" val="0"/>
              </a:ext>
            </a:extLst>
          </a:blip>
          <a:srcRect l="67" r="67"/>
          <a:stretch>
            <a:fillRect/>
          </a:stretch>
        </p:blipFill>
        <p:spPr bwMode="auto">
          <a:xfrm>
            <a:off x="1331172" y="2528678"/>
            <a:ext cx="118745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1"/>
          <p:cNvSpPr>
            <a:spLocks noGrp="1"/>
          </p:cNvSpPr>
          <p:nvPr>
            <p:ph type="body" sz="quarter" idx="4294967295"/>
          </p:nvPr>
        </p:nvSpPr>
        <p:spPr>
          <a:xfrm>
            <a:off x="581872" y="3970636"/>
            <a:ext cx="2686050" cy="301625"/>
          </a:xfrm>
        </p:spPr>
        <p:txBody>
          <a:bodyPr>
            <a:noAutofit/>
          </a:bodyPr>
          <a:lstStyle/>
          <a:p>
            <a:pPr marL="0" indent="0" algn="ctr">
              <a:buNone/>
            </a:pPr>
            <a:r>
              <a:rPr lang="en-US" altLang="en-US" sz="1600" b="1" dirty="0">
                <a:latin typeface="+mn-lt"/>
                <a:ea typeface="Amazon Ember" panose="020B0603020204020204" pitchFamily="34" charset="0"/>
                <a:cs typeface="Amazon Ember" panose="020B0603020204020204" pitchFamily="34" charset="0"/>
              </a:rPr>
              <a:t>Amazon EC2</a:t>
            </a:r>
          </a:p>
          <a:p>
            <a:pPr marL="0" indent="0" algn="ctr">
              <a:buNone/>
            </a:pPr>
            <a:r>
              <a:rPr lang="en-US" sz="1600" dirty="0">
                <a:latin typeface="+mn-lt"/>
              </a:rPr>
              <a:t>Scalable computing capacity</a:t>
            </a:r>
            <a:endParaRPr lang="en-US" altLang="en-US" sz="1600" dirty="0">
              <a:latin typeface="+mn-lt"/>
              <a:ea typeface="Amazon Ember" panose="020B0603020204020204" pitchFamily="34" charset="0"/>
              <a:cs typeface="Amazon Ember" panose="020B0603020204020204" pitchFamily="34" charset="0"/>
            </a:endParaRPr>
          </a:p>
          <a:p>
            <a:pPr marL="0" indent="0">
              <a:buNone/>
            </a:pPr>
            <a:endParaRPr lang="en-US" altLang="en-US" sz="1600" dirty="0">
              <a:latin typeface="+mn-lt"/>
              <a:ea typeface="Amazon Ember" panose="020B0603020204020204" pitchFamily="34" charset="0"/>
              <a:cs typeface="Amazon Ember" panose="020B0603020204020204" pitchFamily="34" charset="0"/>
            </a:endParaRPr>
          </a:p>
        </p:txBody>
      </p:sp>
      <p:cxnSp>
        <p:nvCxnSpPr>
          <p:cNvPr id="25" name="Straight Connector 24">
            <a:extLst>
              <a:ext uri="{FF2B5EF4-FFF2-40B4-BE49-F238E27FC236}">
                <a16:creationId xmlns:a16="http://schemas.microsoft.com/office/drawing/2014/main" id="{41C1D214-E781-9C4F-8F73-60C029E1B591}"/>
              </a:ext>
              <a:ext uri="{C183D7F6-B498-43B3-948B-1728B52AA6E4}">
                <adec:decorative xmlns:adec="http://schemas.microsoft.com/office/drawing/2017/decorative" val="1"/>
              </a:ext>
            </a:extLst>
          </p:cNvPr>
          <p:cNvCxnSpPr/>
          <p:nvPr/>
        </p:nvCxnSpPr>
        <p:spPr>
          <a:xfrm>
            <a:off x="3472241" y="1794622"/>
            <a:ext cx="0" cy="3691445"/>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17A552C-9F70-468E-866A-F3767CFB155F}"/>
              </a:ext>
            </a:extLst>
          </p:cNvPr>
          <p:cNvSpPr txBox="1"/>
          <p:nvPr/>
        </p:nvSpPr>
        <p:spPr>
          <a:xfrm>
            <a:off x="4912605" y="1668873"/>
            <a:ext cx="23127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Containers</a:t>
            </a:r>
          </a:p>
        </p:txBody>
      </p:sp>
      <p:cxnSp>
        <p:nvCxnSpPr>
          <p:cNvPr id="21" name="line2">
            <a:extLst>
              <a:ext uri="{C183D7F6-B498-43B3-948B-1728B52AA6E4}">
                <adec:decorative xmlns:adec="http://schemas.microsoft.com/office/drawing/2017/decorative" val="1"/>
              </a:ext>
            </a:extLst>
          </p:cNvPr>
          <p:cNvCxnSpPr/>
          <p:nvPr/>
        </p:nvCxnSpPr>
        <p:spPr>
          <a:xfrm>
            <a:off x="4026881" y="2308591"/>
            <a:ext cx="422967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8">
            <a:extLst>
              <a:ext uri="{FF2B5EF4-FFF2-40B4-BE49-F238E27FC236}">
                <a16:creationId xmlns:a16="http://schemas.microsoft.com/office/drawing/2014/main" id="{BF37C822-FC3E-9E4A-BB66-12AA7CB10A06}"/>
              </a:ext>
              <a:ext uri="{C183D7F6-B498-43B3-948B-1728B52AA6E4}">
                <adec:decorative xmlns:adec="http://schemas.microsoft.com/office/drawing/2017/decorative" val="1"/>
              </a:ext>
            </a:extLst>
          </p:cNvPr>
          <p:cNvPicPr>
            <a:picLocks noGrp="1" noChangeAspect="1" noChangeArrowheads="1"/>
          </p:cNvPicPr>
          <p:nvPr>
            <p:ph type="pic"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289383" y="2528678"/>
            <a:ext cx="1189038"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4294967295"/>
          </p:nvPr>
        </p:nvSpPr>
        <p:spPr>
          <a:xfrm>
            <a:off x="3784411" y="3970636"/>
            <a:ext cx="2198983" cy="303213"/>
          </a:xfrm>
        </p:spPr>
        <p:txBody>
          <a:bodyPr>
            <a:noAutofit/>
          </a:bodyPr>
          <a:lstStyle/>
          <a:p>
            <a:pPr marL="0" indent="0" algn="ctr">
              <a:buNone/>
            </a:pPr>
            <a:r>
              <a:rPr lang="en-US" altLang="en-US" sz="1600" b="1" dirty="0">
                <a:latin typeface="+mn-lt"/>
                <a:ea typeface="Amazon Ember" panose="020B0603020204020204" pitchFamily="34" charset="0"/>
                <a:cs typeface="Amazon Ember" panose="020B0603020204020204" pitchFamily="34" charset="0"/>
              </a:rPr>
              <a:t>Amazon ECS</a:t>
            </a:r>
          </a:p>
          <a:p>
            <a:pPr marL="0" indent="0" algn="ctr">
              <a:buNone/>
            </a:pPr>
            <a:r>
              <a:rPr lang="en-US" altLang="en-US" sz="1600" dirty="0">
                <a:latin typeface="+mn-lt"/>
                <a:ea typeface="Amazon Ember" panose="020B0603020204020204" pitchFamily="34" charset="0"/>
                <a:cs typeface="Amazon Ember" panose="020B0603020204020204" pitchFamily="34" charset="0"/>
              </a:rPr>
              <a:t>Fully managed </a:t>
            </a:r>
            <a:br>
              <a:rPr lang="en-US" altLang="en-US" sz="1600" dirty="0">
                <a:latin typeface="+mn-lt"/>
                <a:ea typeface="Amazon Ember" panose="020B0603020204020204" pitchFamily="34" charset="0"/>
                <a:cs typeface="Amazon Ember" panose="020B0603020204020204" pitchFamily="34" charset="0"/>
              </a:rPr>
            </a:br>
            <a:r>
              <a:rPr lang="en-US" altLang="en-US" sz="1600" dirty="0">
                <a:latin typeface="+mn-lt"/>
                <a:ea typeface="Amazon Ember" panose="020B0603020204020204" pitchFamily="34" charset="0"/>
                <a:cs typeface="Amazon Ember" panose="020B0603020204020204" pitchFamily="34" charset="0"/>
              </a:rPr>
              <a:t>container orchestration</a:t>
            </a:r>
          </a:p>
        </p:txBody>
      </p:sp>
      <p:pic>
        <p:nvPicPr>
          <p:cNvPr id="14" name="Graphic 23">
            <a:extLst>
              <a:ext uri="{FF2B5EF4-FFF2-40B4-BE49-F238E27FC236}">
                <a16:creationId xmlns:a16="http://schemas.microsoft.com/office/drawing/2014/main" id="{146AF498-932B-AB46-916F-2107FD83384F}"/>
              </a:ext>
              <a:ext uri="{C183D7F6-B498-43B3-948B-1728B52AA6E4}">
                <adec:decorative xmlns:adec="http://schemas.microsoft.com/office/drawing/2017/decorative" val="1"/>
              </a:ext>
            </a:extLst>
          </p:cNvPr>
          <p:cNvPicPr>
            <a:picLocks noGrp="1" noChangeAspect="1" noChangeArrowheads="1"/>
          </p:cNvPicPr>
          <p:nvPr>
            <p:ph type="pic" sz="quarter" idx="4294967295"/>
          </p:nvPr>
        </p:nvPicPr>
        <p:blipFill>
          <a:blip r:embed="rId6">
            <a:extLst>
              <a:ext uri="{28A0092B-C50C-407E-A947-70E740481C1C}">
                <a14:useLocalDpi xmlns:a14="http://schemas.microsoft.com/office/drawing/2010/main" val="0"/>
              </a:ext>
            </a:extLst>
          </a:blip>
          <a:srcRect/>
          <a:stretch>
            <a:fillRect/>
          </a:stretch>
        </p:blipFill>
        <p:spPr bwMode="auto">
          <a:xfrm>
            <a:off x="6914599" y="2528678"/>
            <a:ext cx="1189037"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4294967295"/>
          </p:nvPr>
        </p:nvSpPr>
        <p:spPr>
          <a:xfrm>
            <a:off x="6502342" y="3970636"/>
            <a:ext cx="2013551" cy="303213"/>
          </a:xfrm>
        </p:spPr>
        <p:txBody>
          <a:bodyPr>
            <a:noAutofit/>
          </a:bodyPr>
          <a:lstStyle/>
          <a:p>
            <a:pPr marL="0" indent="0" algn="ctr">
              <a:buNone/>
            </a:pPr>
            <a:r>
              <a:rPr lang="en-US" altLang="en-US" sz="1600" b="1" dirty="0">
                <a:latin typeface="+mn-lt"/>
                <a:ea typeface="Amazon Ember" panose="020B0603020204020204" pitchFamily="34" charset="0"/>
                <a:cs typeface="Amazon Ember" panose="020B0603020204020204" pitchFamily="34" charset="0"/>
              </a:rPr>
              <a:t>Amazon EKS</a:t>
            </a:r>
          </a:p>
          <a:p>
            <a:pPr marL="0" indent="0" algn="ctr">
              <a:buNone/>
            </a:pPr>
            <a:r>
              <a:rPr lang="en-US" altLang="en-US" sz="1600" dirty="0">
                <a:latin typeface="+mn-lt"/>
                <a:ea typeface="Amazon Ember" panose="020B0603020204020204" pitchFamily="34" charset="0"/>
                <a:cs typeface="Amazon Ember" panose="020B0603020204020204" pitchFamily="34" charset="0"/>
              </a:rPr>
              <a:t>Fully managed </a:t>
            </a:r>
            <a:br>
              <a:rPr lang="en-US" altLang="en-US" sz="1600" dirty="0">
                <a:latin typeface="+mn-lt"/>
                <a:ea typeface="Amazon Ember" panose="020B0603020204020204" pitchFamily="34" charset="0"/>
                <a:cs typeface="Amazon Ember" panose="020B0603020204020204" pitchFamily="34" charset="0"/>
              </a:rPr>
            </a:br>
            <a:r>
              <a:rPr lang="en-US" altLang="en-US" sz="1600" dirty="0">
                <a:latin typeface="+mn-lt"/>
                <a:ea typeface="Amazon Ember" panose="020B0603020204020204" pitchFamily="34" charset="0"/>
                <a:cs typeface="Amazon Ember" panose="020B0603020204020204" pitchFamily="34" charset="0"/>
              </a:rPr>
              <a:t>container orchestration </a:t>
            </a:r>
            <a:br>
              <a:rPr lang="en-US" altLang="en-US" sz="1600" dirty="0">
                <a:latin typeface="+mn-lt"/>
                <a:ea typeface="Amazon Ember" panose="020B0603020204020204" pitchFamily="34" charset="0"/>
                <a:cs typeface="Amazon Ember" panose="020B0603020204020204" pitchFamily="34" charset="0"/>
              </a:rPr>
            </a:br>
            <a:r>
              <a:rPr lang="en-US" altLang="en-US" sz="1600" dirty="0">
                <a:latin typeface="+mn-lt"/>
                <a:ea typeface="Amazon Ember" panose="020B0603020204020204" pitchFamily="34" charset="0"/>
                <a:cs typeface="Amazon Ember" panose="020B0603020204020204" pitchFamily="34" charset="0"/>
              </a:rPr>
              <a:t>with Kubernetes</a:t>
            </a:r>
          </a:p>
          <a:p>
            <a:pPr marL="0" indent="0">
              <a:buNone/>
            </a:pPr>
            <a:endParaRPr lang="en-US" altLang="en-US" sz="1600" dirty="0">
              <a:latin typeface="+mn-lt"/>
              <a:ea typeface="Amazon Ember" panose="020B0603020204020204" pitchFamily="34" charset="0"/>
              <a:cs typeface="Amazon Ember" panose="020B0603020204020204" pitchFamily="34" charset="0"/>
            </a:endParaRPr>
          </a:p>
        </p:txBody>
      </p:sp>
      <p:cxnSp>
        <p:nvCxnSpPr>
          <p:cNvPr id="26" name="Straight Connector 25">
            <a:extLst>
              <a:ext uri="{FF2B5EF4-FFF2-40B4-BE49-F238E27FC236}">
                <a16:creationId xmlns:a16="http://schemas.microsoft.com/office/drawing/2014/main" id="{41C1D214-E781-9C4F-8F73-60C029E1B591}"/>
              </a:ext>
              <a:ext uri="{C183D7F6-B498-43B3-948B-1728B52AA6E4}">
                <adec:decorative xmlns:adec="http://schemas.microsoft.com/office/drawing/2017/decorative" val="1"/>
              </a:ext>
            </a:extLst>
          </p:cNvPr>
          <p:cNvCxnSpPr/>
          <p:nvPr/>
        </p:nvCxnSpPr>
        <p:spPr>
          <a:xfrm>
            <a:off x="9034841" y="1794622"/>
            <a:ext cx="0" cy="3691445"/>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D73CB72-89B7-445F-BA8B-457B625D4DBF}"/>
              </a:ext>
            </a:extLst>
          </p:cNvPr>
          <p:cNvSpPr txBox="1"/>
          <p:nvPr/>
        </p:nvSpPr>
        <p:spPr>
          <a:xfrm>
            <a:off x="9657212" y="1668873"/>
            <a:ext cx="213330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Serverless</a:t>
            </a:r>
          </a:p>
        </p:txBody>
      </p:sp>
      <p:cxnSp>
        <p:nvCxnSpPr>
          <p:cNvPr id="24" name="line3">
            <a:extLst>
              <a:ext uri="{C183D7F6-B498-43B3-948B-1728B52AA6E4}">
                <adec:decorative xmlns:adec="http://schemas.microsoft.com/office/drawing/2017/decorative" val="1"/>
              </a:ext>
            </a:extLst>
          </p:cNvPr>
          <p:cNvCxnSpPr/>
          <p:nvPr/>
        </p:nvCxnSpPr>
        <p:spPr>
          <a:xfrm>
            <a:off x="9916143" y="2308591"/>
            <a:ext cx="16154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5" name="Graphic 10">
            <a:extLst>
              <a:ext uri="{FF2B5EF4-FFF2-40B4-BE49-F238E27FC236}">
                <a16:creationId xmlns:a16="http://schemas.microsoft.com/office/drawing/2014/main" id="{7249C1EC-5A69-3C4D-9DDF-0DB93BB70BC6}"/>
              </a:ext>
              <a:ext uri="{C183D7F6-B498-43B3-948B-1728B52AA6E4}">
                <adec:decorative xmlns:adec="http://schemas.microsoft.com/office/drawing/2017/decorative" val="1"/>
              </a:ext>
            </a:extLst>
          </p:cNvPr>
          <p:cNvPicPr>
            <a:picLocks noGrp="1" noChangeAspect="1" noChangeArrowheads="1"/>
          </p:cNvPicPr>
          <p:nvPr>
            <p:ph type="pic" sz="quarter" idx="4294967295"/>
          </p:nvPr>
        </p:nvPicPr>
        <p:blipFill>
          <a:blip r:embed="rId7">
            <a:extLst>
              <a:ext uri="{28A0092B-C50C-407E-A947-70E740481C1C}">
                <a14:useLocalDpi xmlns:a14="http://schemas.microsoft.com/office/drawing/2010/main" val="0"/>
              </a:ext>
            </a:extLst>
          </a:blip>
          <a:srcRect/>
          <a:stretch>
            <a:fillRect/>
          </a:stretch>
        </p:blipFill>
        <p:spPr bwMode="auto">
          <a:xfrm>
            <a:off x="10129345" y="2528678"/>
            <a:ext cx="1189037"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4294967295"/>
          </p:nvPr>
        </p:nvSpPr>
        <p:spPr>
          <a:xfrm>
            <a:off x="9685848" y="3970636"/>
            <a:ext cx="2076030" cy="303213"/>
          </a:xfrm>
        </p:spPr>
        <p:txBody>
          <a:bodyPr>
            <a:noAutofit/>
          </a:bodyPr>
          <a:lstStyle/>
          <a:p>
            <a:pPr marL="0" indent="0" algn="ctr">
              <a:buNone/>
            </a:pPr>
            <a:r>
              <a:rPr lang="en-US" altLang="en-US" sz="1600" b="1" dirty="0">
                <a:latin typeface="+mn-lt"/>
                <a:ea typeface="Amazon Ember" panose="020B0603020204020204" pitchFamily="34" charset="0"/>
                <a:cs typeface="Amazon Ember" panose="020B0603020204020204" pitchFamily="34" charset="0"/>
              </a:rPr>
              <a:t>AWS Lambda</a:t>
            </a:r>
          </a:p>
          <a:p>
            <a:pPr marL="0" indent="0" algn="ctr">
              <a:buNone/>
            </a:pPr>
            <a:r>
              <a:rPr lang="en-US" altLang="en-US" sz="1600" dirty="0">
                <a:latin typeface="+mn-lt"/>
                <a:ea typeface="Amazon Ember" panose="020B0603020204020204" pitchFamily="34" charset="0"/>
                <a:cs typeface="Amazon Ember" panose="020B0603020204020204" pitchFamily="34" charset="0"/>
              </a:rPr>
              <a:t>Event-driven serverless compute</a:t>
            </a:r>
          </a:p>
        </p:txBody>
      </p:sp>
      <p:sp>
        <p:nvSpPr>
          <p:cNvPr id="29" name="TextBox 28"/>
          <p:cNvSpPr txBox="1"/>
          <p:nvPr/>
        </p:nvSpPr>
        <p:spPr>
          <a:xfrm>
            <a:off x="8245369" y="5792894"/>
            <a:ext cx="3169171"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2"/>
                </a:solidFill>
                <a:effectLst/>
                <a:uLnTx/>
                <a:uFillTx/>
                <a:latin typeface="Amazon Ember" panose="020B0603020204020204" pitchFamily="34" charset="0"/>
                <a:ea typeface="Amazon Ember" panose="020B0603020204020204" pitchFamily="34" charset="0"/>
                <a:cs typeface="Amazon Ember" panose="020B0603020204020204" pitchFamily="34" charset="0"/>
              </a:rPr>
              <a:t>Abstraction level</a:t>
            </a:r>
          </a:p>
        </p:txBody>
      </p:sp>
      <p:cxnSp>
        <p:nvCxnSpPr>
          <p:cNvPr id="28" name="Straight Arrow Connector 27" descr="Abstraction level increases from instances to containers to serverless."/>
          <p:cNvCxnSpPr/>
          <p:nvPr/>
        </p:nvCxnSpPr>
        <p:spPr>
          <a:xfrm flipV="1">
            <a:off x="863824" y="5785939"/>
            <a:ext cx="10713324" cy="15765"/>
          </a:xfrm>
          <a:prstGeom prst="straightConnector1">
            <a:avLst/>
          </a:prstGeom>
          <a:ln w="44450">
            <a:solidFill>
              <a:schemeClr val="hlink"/>
            </a:solidFill>
            <a:tailEnd type="arrow" w="lg" len="lg"/>
          </a:ln>
          <a:effectLst>
            <a:outerShdw blurRad="63500" dist="53881" dir="2700016" rotWithShape="0">
              <a:scrgbClr r="0" g="0" b="0">
                <a:alpha val="25000"/>
              </a:scrgbClr>
            </a:outerShdw>
          </a:effectLst>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3934559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6" name="Text Placeholder 5"/>
          <p:cNvSpPr>
            <a:spLocks noGrp="1"/>
          </p:cNvSpPr>
          <p:nvPr>
            <p:ph type="subTitle" idx="1"/>
          </p:nvPr>
        </p:nvSpPr>
        <p:spPr/>
        <p:txBody>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13384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989D9560-4C13-4692-9687-98ECDD2D9552}" type="slidenum">
              <a:rPr lang="en-US" smtClean="0"/>
              <a:t>51</a:t>
            </a:fld>
            <a:endParaRPr lang="en-US" dirty="0"/>
          </a:p>
        </p:txBody>
      </p:sp>
      <p:sp>
        <p:nvSpPr>
          <p:cNvPr id="2" name="Title 1"/>
          <p:cNvSpPr>
            <a:spLocks noGrp="1"/>
          </p:cNvSpPr>
          <p:nvPr>
            <p:ph type="title"/>
          </p:nvPr>
        </p:nvSpPr>
        <p:spPr/>
        <p:txBody>
          <a:bodyPr vert="horz" lIns="91440" tIns="45720" rIns="91440" bIns="45720" rtlCol="0" anchor="ctr">
            <a:normAutofit/>
          </a:bodyPr>
          <a:lstStyle/>
          <a:p>
            <a:r>
              <a:rPr lang="en-US" dirty="0"/>
              <a:t>Create a Lambda function with Cloud9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Content Placeholder 8"/>
          <p:cNvSpPr>
            <a:spLocks noGrp="1"/>
          </p:cNvSpPr>
          <p:nvPr>
            <p:ph idx="4294967295"/>
          </p:nvPr>
        </p:nvSpPr>
        <p:spPr>
          <a:xfrm>
            <a:off x="5784496" y="1528763"/>
            <a:ext cx="6169154" cy="4649788"/>
          </a:xfrm>
        </p:spPr>
        <p:txBody>
          <a:bodyPr/>
          <a:lstStyle/>
          <a:p>
            <a:r>
              <a:rPr lang="en-US" dirty="0"/>
              <a:t>Overview of the Lambda environment </a:t>
            </a:r>
          </a:p>
          <a:p>
            <a:r>
              <a:rPr lang="en-US" dirty="0"/>
              <a:t>Using global/scope constraints – Environment variables and parameters</a:t>
            </a:r>
          </a:p>
          <a:p>
            <a:r>
              <a:rPr lang="en-US" dirty="0"/>
              <a:t>Deploying versions, aliases, and Lambda layers </a:t>
            </a:r>
          </a:p>
          <a:p>
            <a:r>
              <a:rPr lang="en-US" dirty="0"/>
              <a:t>Using Cloud9, SDK toolkits</a:t>
            </a:r>
          </a:p>
          <a:p>
            <a:r>
              <a:rPr lang="en-US" dirty="0"/>
              <a:t>Monitoring using CloudWatch</a:t>
            </a:r>
          </a:p>
        </p:txBody>
      </p:sp>
      <p:pic>
        <p:nvPicPr>
          <p:cNvPr id="10" name="Content Placeholder 9">
            <a:extLst>
              <a:ext uri="{C183D7F6-B498-43B3-948B-1728B52AA6E4}">
                <adec:decorative xmlns:adec="http://schemas.microsoft.com/office/drawing/2017/decorative" val="1"/>
              </a:ext>
            </a:extLst>
          </p:cNvPr>
          <p:cNvPicPr>
            <a:picLocks noGrp="1" noChangeAspect="1"/>
          </p:cNvPicPr>
          <p:nvPr>
            <p:ph idx="4294967295"/>
          </p:nvPr>
        </p:nvPicPr>
        <p:blipFill rotWithShape="1">
          <a:blip r:embed="rId4" cstate="print">
            <a:extLst>
              <a:ext uri="{28A0092B-C50C-407E-A947-70E740481C1C}">
                <a14:useLocalDpi xmlns:a14="http://schemas.microsoft.com/office/drawing/2010/main" val="0"/>
              </a:ext>
            </a:extLst>
          </a:blip>
          <a:stretch/>
        </p:blipFill>
        <p:spPr>
          <a:xfrm>
            <a:off x="0" y="1528763"/>
            <a:ext cx="4648200" cy="4648200"/>
          </a:xfrm>
          <a:prstGeom prst="rect">
            <a:avLst/>
          </a:prstGeom>
        </p:spPr>
      </p:pic>
      <p:pic>
        <p:nvPicPr>
          <p:cNvPr id="5122" name="Picture 2">
            <a:extLs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54" y="2330495"/>
            <a:ext cx="4060091" cy="23705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50146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EAB5-FDC8-431D-AA54-BFF81146C191}"/>
              </a:ext>
            </a:extLst>
          </p:cNvPr>
          <p:cNvSpPr>
            <a:spLocks noGrp="1"/>
          </p:cNvSpPr>
          <p:nvPr>
            <p:ph type="title"/>
          </p:nvPr>
        </p:nvSpPr>
        <p:spPr/>
        <p:txBody>
          <a:bodyPr/>
          <a:lstStyle/>
          <a:p>
            <a:r>
              <a:rPr lang="en-US" dirty="0"/>
              <a:t>Check your knowledge</a:t>
            </a:r>
          </a:p>
        </p:txBody>
      </p:sp>
      <p:sp>
        <p:nvSpPr>
          <p:cNvPr id="3" name="Text Placeholder 2">
            <a:extLst>
              <a:ext uri="{FF2B5EF4-FFF2-40B4-BE49-F238E27FC236}">
                <a16:creationId xmlns:a16="http://schemas.microsoft.com/office/drawing/2014/main" id="{7E388A81-479E-4B1A-AAFC-44AD34C93184}"/>
              </a:ext>
            </a:extLst>
          </p:cNvPr>
          <p:cNvSpPr>
            <a:spLocks noGrp="1"/>
          </p:cNvSpPr>
          <p:nvPr>
            <p:ph type="subTitle" idx="1"/>
          </p:nvPr>
        </p:nvSpPr>
        <p:spPr/>
        <p:txBody>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2633103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9FC43BFD-8FF7-A343-A8A6-E2338FCE8046}" type="slidenum">
              <a:rPr lang="en-US" smtClean="0"/>
              <a:pPr/>
              <a:t>53</a:t>
            </a:fld>
            <a:endParaRPr lang="en-US" dirty="0"/>
          </a:p>
        </p:txBody>
      </p:sp>
      <p:sp>
        <p:nvSpPr>
          <p:cNvPr id="5" name="Title 4"/>
          <p:cNvSpPr>
            <a:spLocks noGrp="1"/>
          </p:cNvSpPr>
          <p:nvPr>
            <p:ph type="title"/>
          </p:nvPr>
        </p:nvSpPr>
        <p:spPr>
          <a:xfrm>
            <a:off x="365760" y="299526"/>
            <a:ext cx="11569209" cy="731318"/>
          </a:xfrm>
        </p:spPr>
        <p:txBody>
          <a:bodyPr/>
          <a:lstStyle/>
          <a:p>
            <a:r>
              <a:rPr lang="en-US" dirty="0"/>
              <a:t>Knowledge check</a:t>
            </a:r>
          </a:p>
        </p:txBody>
      </p:sp>
      <p:sp>
        <p:nvSpPr>
          <p:cNvPr id="15" name="TextBox 14" descr="True, False."/>
          <p:cNvSpPr txBox="1"/>
          <p:nvPr/>
        </p:nvSpPr>
        <p:spPr>
          <a:xfrm>
            <a:off x="10672625" y="1753082"/>
            <a:ext cx="1382741" cy="830997"/>
          </a:xfrm>
          <a:prstGeom prst="rect">
            <a:avLst/>
          </a:prstGeom>
          <a:noFill/>
        </p:spPr>
        <p:txBody>
          <a:bodyPr wrap="square" rtlCol="0">
            <a:spAutoFit/>
          </a:bodyPr>
          <a:lstStyle/>
          <a:p>
            <a:r>
              <a:rPr lang="en-US" sz="2400" dirty="0">
                <a:solidFill>
                  <a:srgbClr val="0C9B2E"/>
                </a:solidFill>
                <a:ea typeface="Amazon Ember Light" charset="0"/>
                <a:cs typeface="Amazon Ember Light" charset="0"/>
                <a:sym typeface="Wingdings"/>
              </a:rPr>
              <a:t></a:t>
            </a:r>
            <a:r>
              <a:rPr lang="en-US" sz="2400" dirty="0">
                <a:ea typeface="Amazon Ember Light" charset="0"/>
                <a:cs typeface="Amazon Ember Light" charset="0"/>
                <a:sym typeface="Wingdings"/>
              </a:rPr>
              <a:t> </a:t>
            </a:r>
            <a:r>
              <a:rPr lang="en-US" sz="2400" dirty="0">
                <a:ea typeface="Amazon Ember Light" charset="0"/>
                <a:cs typeface="Amazon Ember Light" charset="0"/>
              </a:rPr>
              <a:t>True</a:t>
            </a:r>
          </a:p>
          <a:p>
            <a:r>
              <a:rPr lang="en-US" sz="2400" dirty="0">
                <a:solidFill>
                  <a:srgbClr val="FF0000"/>
                </a:solidFill>
                <a:ea typeface="Amazon Ember Light" charset="0"/>
                <a:cs typeface="Amazon Ember Light" charset="0"/>
                <a:sym typeface="Wingdings"/>
              </a:rPr>
              <a:t></a:t>
            </a:r>
            <a:r>
              <a:rPr lang="en-US" sz="2400" dirty="0">
                <a:ea typeface="Amazon Ember Light" charset="0"/>
                <a:cs typeface="Amazon Ember Light" charset="0"/>
                <a:sym typeface="Wingdings"/>
              </a:rPr>
              <a:t> </a:t>
            </a:r>
            <a:r>
              <a:rPr lang="en-US" sz="2400" dirty="0">
                <a:ea typeface="Amazon Ember Light" charset="0"/>
                <a:cs typeface="Amazon Ember Light" charset="0"/>
              </a:rPr>
              <a:t>False</a:t>
            </a:r>
          </a:p>
        </p:txBody>
      </p:sp>
      <p:sp>
        <p:nvSpPr>
          <p:cNvPr id="21" name="TextBox 20">
            <a:extLst>
              <a:ext uri="{FF2B5EF4-FFF2-40B4-BE49-F238E27FC236}">
                <a16:creationId xmlns:a16="http://schemas.microsoft.com/office/drawing/2014/main" id="{1BB29D01-5092-4FE9-A3BB-4105F943E5F0}"/>
              </a:ext>
              <a:ext uri="{C183D7F6-B498-43B3-948B-1728B52AA6E4}">
                <adec:decorative xmlns:adec="http://schemas.microsoft.com/office/drawing/2017/decorative" val="0"/>
              </a:ext>
            </a:extLst>
          </p:cNvPr>
          <p:cNvSpPr txBox="1"/>
          <p:nvPr/>
        </p:nvSpPr>
        <p:spPr>
          <a:xfrm>
            <a:off x="531709" y="1814152"/>
            <a:ext cx="351323" cy="400110"/>
          </a:xfrm>
          <a:prstGeom prst="rect">
            <a:avLst/>
          </a:prstGeom>
          <a:solidFill>
            <a:schemeClr val="tx2"/>
          </a:solidFill>
          <a:ln>
            <a:solidFill>
              <a:schemeClr val="accent1"/>
            </a:solidFill>
          </a:ln>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6" name="Freeform 5">
            <a:extLst>
              <a:ext uri="{C183D7F6-B498-43B3-948B-1728B52AA6E4}">
                <adec:decorative xmlns:adec="http://schemas.microsoft.com/office/drawing/2017/decorative" val="0"/>
              </a:ext>
            </a:extLst>
          </p:cNvPr>
          <p:cNvSpPr/>
          <p:nvPr/>
        </p:nvSpPr>
        <p:spPr>
          <a:xfrm>
            <a:off x="531709" y="181415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2"/>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r>
              <a:rPr lang="en-US" sz="1600" dirty="0">
                <a:ea typeface="Amazon Ember Light" charset="0"/>
                <a:cs typeface="Amazon Ember Light" charset="0"/>
              </a:rPr>
              <a:t>The AWS Lambda service handles servers, capacity, and deployment needs for you.</a:t>
            </a:r>
            <a:endParaRPr lang="en-US" sz="1600" dirty="0">
              <a:solidFill>
                <a:srgbClr val="FF0000"/>
              </a:solidFill>
              <a:ea typeface="Amazon Ember Light" charset="0"/>
              <a:cs typeface="Amazon Ember Light" charset="0"/>
            </a:endParaRPr>
          </a:p>
        </p:txBody>
      </p:sp>
      <p:sp>
        <p:nvSpPr>
          <p:cNvPr id="18" name="TextBox 17" descr="True.">
            <a:extLst>
              <a:ext uri="{C183D7F6-B498-43B3-948B-1728B52AA6E4}">
                <adec:decorative xmlns:adec="http://schemas.microsoft.com/office/drawing/2017/decorative" val="0"/>
              </a:ext>
            </a:extLst>
          </p:cNvPr>
          <p:cNvSpPr txBox="1"/>
          <p:nvPr/>
        </p:nvSpPr>
        <p:spPr>
          <a:xfrm>
            <a:off x="3177741" y="1739941"/>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2" name="TextBox 21">
            <a:extLst>
              <a:ext uri="{FF2B5EF4-FFF2-40B4-BE49-F238E27FC236}">
                <a16:creationId xmlns:a16="http://schemas.microsoft.com/office/drawing/2014/main" id="{BADC7D24-0064-47E4-B036-8B290B70A261}"/>
              </a:ext>
              <a:ext uri="{C183D7F6-B498-43B3-948B-1728B52AA6E4}">
                <adec:decorative xmlns:adec="http://schemas.microsoft.com/office/drawing/2017/decorative" val="0"/>
              </a:ext>
            </a:extLst>
          </p:cNvPr>
          <p:cNvSpPr txBox="1"/>
          <p:nvPr/>
        </p:nvSpPr>
        <p:spPr>
          <a:xfrm>
            <a:off x="3924310" y="1814152"/>
            <a:ext cx="351323" cy="400110"/>
          </a:xfrm>
          <a:prstGeom prst="rect">
            <a:avLst/>
          </a:prstGeom>
          <a:solidFill>
            <a:schemeClr val="tx2"/>
          </a:solidFill>
          <a:ln>
            <a:solidFill>
              <a:schemeClr val="accent1"/>
            </a:solidFill>
          </a:ln>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7" name="Freeform 6">
            <a:extLst>
              <a:ext uri="{C183D7F6-B498-43B3-948B-1728B52AA6E4}">
                <adec:decorative xmlns:adec="http://schemas.microsoft.com/office/drawing/2017/decorative" val="0"/>
              </a:ext>
            </a:extLst>
          </p:cNvPr>
          <p:cNvSpPr/>
          <p:nvPr/>
        </p:nvSpPr>
        <p:spPr>
          <a:xfrm>
            <a:off x="3924310" y="181415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2"/>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algn="ctr" defTabSz="770447">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a:lnSpc>
                <a:spcPts val="2667"/>
              </a:lnSpc>
              <a:spcBef>
                <a:spcPct val="0"/>
              </a:spcBef>
              <a:spcAft>
                <a:spcPct val="35000"/>
              </a:spcAft>
            </a:pPr>
            <a:r>
              <a:rPr lang="en-US" sz="1600" dirty="0">
                <a:ea typeface="Amazon Ember Light" panose="020B0403020204020204" pitchFamily="34" charset="0"/>
                <a:cs typeface="Amazon Ember Light" panose="020B0403020204020204" pitchFamily="34" charset="0"/>
              </a:rPr>
              <a:t>Your AWS Lambda function needs Invocation permissions to access other AWS resources in your account.</a:t>
            </a:r>
          </a:p>
        </p:txBody>
      </p:sp>
      <p:sp>
        <p:nvSpPr>
          <p:cNvPr id="14" name="TextBox 13" descr="False.">
            <a:extLst>
              <a:ext uri="{C183D7F6-B498-43B3-948B-1728B52AA6E4}">
                <adec:decorative xmlns:adec="http://schemas.microsoft.com/office/drawing/2017/decorative" val="0"/>
              </a:ext>
            </a:extLst>
          </p:cNvPr>
          <p:cNvSpPr txBox="1"/>
          <p:nvPr/>
        </p:nvSpPr>
        <p:spPr>
          <a:xfrm>
            <a:off x="6611714" y="1739941"/>
            <a:ext cx="611065" cy="666786"/>
          </a:xfrm>
          <a:prstGeom prst="rect">
            <a:avLst/>
          </a:prstGeom>
          <a:noFill/>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5" name="TextBox 24">
            <a:extLst>
              <a:ext uri="{FF2B5EF4-FFF2-40B4-BE49-F238E27FC236}">
                <a16:creationId xmlns:a16="http://schemas.microsoft.com/office/drawing/2014/main" id="{D9D85251-A022-4D83-B5E0-51377E489C54}"/>
              </a:ext>
              <a:ext uri="{C183D7F6-B498-43B3-948B-1728B52AA6E4}">
                <adec:decorative xmlns:adec="http://schemas.microsoft.com/office/drawing/2017/decorative" val="0"/>
              </a:ext>
            </a:extLst>
          </p:cNvPr>
          <p:cNvSpPr txBox="1"/>
          <p:nvPr/>
        </p:nvSpPr>
        <p:spPr>
          <a:xfrm>
            <a:off x="7278744" y="1814152"/>
            <a:ext cx="351323" cy="400110"/>
          </a:xfrm>
          <a:prstGeom prst="rect">
            <a:avLst/>
          </a:prstGeom>
          <a:solidFill>
            <a:schemeClr val="tx2"/>
          </a:solidFill>
          <a:ln>
            <a:solidFill>
              <a:schemeClr val="accent1"/>
            </a:solidFill>
          </a:ln>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9" name="Freeform 8">
            <a:extLst>
              <a:ext uri="{C183D7F6-B498-43B3-948B-1728B52AA6E4}">
                <adec:decorative xmlns:adec="http://schemas.microsoft.com/office/drawing/2017/decorative" val="0"/>
              </a:ext>
            </a:extLst>
          </p:cNvPr>
          <p:cNvSpPr/>
          <p:nvPr/>
        </p:nvSpPr>
        <p:spPr>
          <a:xfrm>
            <a:off x="7278744" y="181415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2"/>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a:lnSpc>
                <a:spcPts val="2667"/>
              </a:lnSpc>
              <a:spcBef>
                <a:spcPct val="0"/>
              </a:spcBef>
              <a:spcAft>
                <a:spcPct val="35000"/>
              </a:spcAft>
            </a:pPr>
            <a:r>
              <a:rPr lang="en-US" sz="1600" dirty="0">
                <a:ea typeface="Amazon Ember Light" panose="020B0403020204020204" pitchFamily="34" charset="0"/>
                <a:cs typeface="Amazon Ember Light" panose="020B0403020204020204" pitchFamily="34" charset="0"/>
              </a:rPr>
              <a:t>Developing and creating a Lambda function is possible only through the AWS Lambda c</a:t>
            </a:r>
            <a:r>
              <a:rPr lang="en-US" sz="1600" dirty="0">
                <a:solidFill>
                  <a:srgbClr val="000000"/>
                </a:solidFill>
                <a:ea typeface="Amazon Ember Light" panose="020B0403020204020204" pitchFamily="34" charset="0"/>
                <a:cs typeface="Amazon Ember Light" panose="020B0403020204020204" pitchFamily="34" charset="0"/>
              </a:rPr>
              <a:t>onsole</a:t>
            </a:r>
            <a:r>
              <a:rPr lang="en-US" sz="1600" dirty="0">
                <a:ea typeface="Amazon Ember Light" panose="020B0403020204020204" pitchFamily="34" charset="0"/>
                <a:cs typeface="Amazon Ember Light" panose="020B0403020204020204" pitchFamily="34" charset="0"/>
              </a:rPr>
              <a:t>. </a:t>
            </a:r>
          </a:p>
        </p:txBody>
      </p:sp>
      <p:sp>
        <p:nvSpPr>
          <p:cNvPr id="17" name="TextBox 16" descr="False.">
            <a:extLst>
              <a:ext uri="{C183D7F6-B498-43B3-948B-1728B52AA6E4}">
                <adec:decorative xmlns:adec="http://schemas.microsoft.com/office/drawing/2017/decorative" val="0"/>
              </a:ext>
            </a:extLst>
          </p:cNvPr>
          <p:cNvSpPr txBox="1"/>
          <p:nvPr/>
        </p:nvSpPr>
        <p:spPr>
          <a:xfrm>
            <a:off x="9926055" y="1727577"/>
            <a:ext cx="611065" cy="666786"/>
          </a:xfrm>
          <a:prstGeom prst="rect">
            <a:avLst/>
          </a:prstGeom>
          <a:noFill/>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6" name="TextBox 25">
            <a:extLst>
              <a:ext uri="{FF2B5EF4-FFF2-40B4-BE49-F238E27FC236}">
                <a16:creationId xmlns:a16="http://schemas.microsoft.com/office/drawing/2014/main" id="{FA9EBA34-ADB2-4201-B451-E211B4B5880D}"/>
              </a:ext>
              <a:ext uri="{C183D7F6-B498-43B3-948B-1728B52AA6E4}">
                <adec:decorative xmlns:adec="http://schemas.microsoft.com/office/drawing/2017/decorative" val="0"/>
              </a:ext>
            </a:extLst>
          </p:cNvPr>
          <p:cNvSpPr txBox="1"/>
          <p:nvPr/>
        </p:nvSpPr>
        <p:spPr>
          <a:xfrm>
            <a:off x="531709" y="3902208"/>
            <a:ext cx="351323" cy="400110"/>
          </a:xfrm>
          <a:prstGeom prst="rect">
            <a:avLst/>
          </a:prstGeom>
          <a:solidFill>
            <a:schemeClr val="tx2"/>
          </a:solidFill>
          <a:ln>
            <a:solidFill>
              <a:schemeClr val="accent1"/>
            </a:solidFill>
          </a:ln>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10" name="Freeform 9">
            <a:extLst>
              <a:ext uri="{C183D7F6-B498-43B3-948B-1728B52AA6E4}">
                <adec:decorative xmlns:adec="http://schemas.microsoft.com/office/drawing/2017/decorative" val="0"/>
              </a:ext>
            </a:extLst>
          </p:cNvPr>
          <p:cNvSpPr/>
          <p:nvPr/>
        </p:nvSpPr>
        <p:spPr>
          <a:xfrm>
            <a:off x="531709" y="3902208"/>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2"/>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algn="ctr" defTabSz="770447">
              <a:lnSpc>
                <a:spcPts val="2667"/>
              </a:lnSpc>
              <a:spcBef>
                <a:spcPct val="0"/>
              </a:spcBef>
              <a:spcAft>
                <a:spcPct val="35000"/>
              </a:spcAft>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defTabSz="770447">
              <a:lnSpc>
                <a:spcPts val="2667"/>
              </a:lnSpc>
              <a:spcBef>
                <a:spcPct val="0"/>
              </a:spcBef>
              <a:spcAft>
                <a:spcPct val="35000"/>
              </a:spcAft>
            </a:pPr>
            <a:r>
              <a:rPr lang="en-US" sz="1600" dirty="0">
                <a:solidFill>
                  <a:schemeClr val="tx1"/>
                </a:solidFill>
                <a:ea typeface="Amazon Ember Light" panose="020B0403020204020204" pitchFamily="34" charset="0"/>
                <a:cs typeface="Amazon Ember Light" panose="020B0403020204020204" pitchFamily="34" charset="0"/>
              </a:rPr>
              <a:t>If you </a:t>
            </a:r>
            <a:r>
              <a:rPr lang="en-US" sz="1600" dirty="0">
                <a:solidFill>
                  <a:srgbClr val="000000"/>
                </a:solidFill>
                <a:ea typeface="Amazon Ember Light" panose="020B0403020204020204" pitchFamily="34" charset="0"/>
                <a:cs typeface="Amazon Ember Light" panose="020B0403020204020204" pitchFamily="34" charset="0"/>
              </a:rPr>
              <a:t>enable</a:t>
            </a:r>
            <a:r>
              <a:rPr lang="en-US" sz="1600" dirty="0">
                <a:solidFill>
                  <a:schemeClr val="tx1"/>
                </a:solidFill>
                <a:ea typeface="Amazon Ember Light" panose="020B0403020204020204" pitchFamily="34" charset="0"/>
                <a:cs typeface="Amazon Ember Light" panose="020B0403020204020204" pitchFamily="34" charset="0"/>
              </a:rPr>
              <a:t> DynamoDB Streams on a table, you can associate the stream ARN with a Lambda function that you write. </a:t>
            </a:r>
            <a:endParaRPr lang="en-US" sz="1600" dirty="0">
              <a:ea typeface="Amazon Ember Light" panose="020B0403020204020204" pitchFamily="34" charset="0"/>
              <a:cs typeface="Amazon Ember Light" panose="020B0403020204020204" pitchFamily="34" charset="0"/>
            </a:endParaRPr>
          </a:p>
        </p:txBody>
      </p:sp>
      <p:sp>
        <p:nvSpPr>
          <p:cNvPr id="20" name="TextBox 19" descr="True.">
            <a:extLst>
              <a:ext uri="{C183D7F6-B498-43B3-948B-1728B52AA6E4}">
                <adec:decorative xmlns:adec="http://schemas.microsoft.com/office/drawing/2017/decorative" val="0"/>
              </a:ext>
            </a:extLst>
          </p:cNvPr>
          <p:cNvSpPr txBox="1"/>
          <p:nvPr/>
        </p:nvSpPr>
        <p:spPr>
          <a:xfrm>
            <a:off x="3181869" y="3833847"/>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7" name="TextBox 26">
            <a:extLst>
              <a:ext uri="{FF2B5EF4-FFF2-40B4-BE49-F238E27FC236}">
                <a16:creationId xmlns:a16="http://schemas.microsoft.com/office/drawing/2014/main" id="{191FF8B5-B439-49C0-944E-9F058D78C89D}"/>
              </a:ext>
              <a:ext uri="{C183D7F6-B498-43B3-948B-1728B52AA6E4}">
                <adec:decorative xmlns:adec="http://schemas.microsoft.com/office/drawing/2017/decorative" val="0"/>
              </a:ext>
            </a:extLst>
          </p:cNvPr>
          <p:cNvSpPr txBox="1"/>
          <p:nvPr/>
        </p:nvSpPr>
        <p:spPr>
          <a:xfrm>
            <a:off x="3924310" y="3902208"/>
            <a:ext cx="351323" cy="400110"/>
          </a:xfrm>
          <a:prstGeom prst="rect">
            <a:avLst/>
          </a:prstGeom>
          <a:solidFill>
            <a:schemeClr val="tx2"/>
          </a:solidFill>
          <a:ln>
            <a:solidFill>
              <a:schemeClr val="accent1"/>
            </a:solidFill>
          </a:ln>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16" name="Freeform 9">
            <a:extLst>
              <a:ext uri="{FF2B5EF4-FFF2-40B4-BE49-F238E27FC236}">
                <a16:creationId xmlns:a16="http://schemas.microsoft.com/office/drawing/2014/main" id="{F2162515-9AFF-4A61-81FF-9A16A66A53C7}"/>
              </a:ext>
              <a:ext uri="{C183D7F6-B498-43B3-948B-1728B52AA6E4}">
                <adec:decorative xmlns:adec="http://schemas.microsoft.com/office/drawing/2017/decorative" val="0"/>
              </a:ext>
            </a:extLst>
          </p:cNvPr>
          <p:cNvSpPr/>
          <p:nvPr/>
        </p:nvSpPr>
        <p:spPr>
          <a:xfrm>
            <a:off x="3924310" y="3902208"/>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2"/>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endParaRPr lang="en-US" sz="1600" dirty="0"/>
          </a:p>
          <a:p>
            <a:pPr defTabSz="770447">
              <a:lnSpc>
                <a:spcPts val="2667"/>
              </a:lnSpc>
              <a:spcBef>
                <a:spcPct val="0"/>
              </a:spcBef>
              <a:spcAft>
                <a:spcPct val="35000"/>
              </a:spcAft>
            </a:pPr>
            <a:r>
              <a:rPr lang="en-US" sz="1600" dirty="0"/>
              <a:t>Each Lambda function runs in its own isolated environment, with its own resources and file system view.</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extBox 18" descr="True.">
            <a:extLst>
              <a:ext uri="{FF2B5EF4-FFF2-40B4-BE49-F238E27FC236}">
                <a16:creationId xmlns:a16="http://schemas.microsoft.com/office/drawing/2014/main" id="{74F969B1-623B-4B2E-8890-152B4F4E8413}"/>
              </a:ext>
              <a:ext uri="{C183D7F6-B498-43B3-948B-1728B52AA6E4}">
                <adec:decorative xmlns:adec="http://schemas.microsoft.com/office/drawing/2017/decorative" val="0"/>
              </a:ext>
            </a:extLst>
          </p:cNvPr>
          <p:cNvSpPr txBox="1"/>
          <p:nvPr/>
        </p:nvSpPr>
        <p:spPr>
          <a:xfrm>
            <a:off x="6595494" y="3833847"/>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8" name="TextBox 27">
            <a:extLst>
              <a:ext uri="{FF2B5EF4-FFF2-40B4-BE49-F238E27FC236}">
                <a16:creationId xmlns:a16="http://schemas.microsoft.com/office/drawing/2014/main" id="{1863F7E3-BC30-4DDD-AD4B-BFFF5A22BDBF}"/>
              </a:ext>
              <a:ext uri="{C183D7F6-B498-43B3-948B-1728B52AA6E4}">
                <adec:decorative xmlns:adec="http://schemas.microsoft.com/office/drawing/2017/decorative" val="0"/>
              </a:ext>
            </a:extLst>
          </p:cNvPr>
          <p:cNvSpPr txBox="1"/>
          <p:nvPr/>
        </p:nvSpPr>
        <p:spPr>
          <a:xfrm>
            <a:off x="7278744" y="3902208"/>
            <a:ext cx="351323" cy="400110"/>
          </a:xfrm>
          <a:prstGeom prst="rect">
            <a:avLst/>
          </a:prstGeom>
          <a:solidFill>
            <a:schemeClr val="tx2"/>
          </a:solidFill>
          <a:ln>
            <a:solidFill>
              <a:schemeClr val="accent1"/>
            </a:solidFill>
          </a:ln>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6</a:t>
            </a:r>
          </a:p>
        </p:txBody>
      </p:sp>
      <p:sp>
        <p:nvSpPr>
          <p:cNvPr id="23" name="Freeform 9">
            <a:extLst>
              <a:ext uri="{FF2B5EF4-FFF2-40B4-BE49-F238E27FC236}">
                <a16:creationId xmlns:a16="http://schemas.microsoft.com/office/drawing/2014/main" id="{432A52FA-F086-4875-B06D-EE82595EA2E1}"/>
              </a:ext>
              <a:ext uri="{C183D7F6-B498-43B3-948B-1728B52AA6E4}">
                <adec:decorative xmlns:adec="http://schemas.microsoft.com/office/drawing/2017/decorative" val="0"/>
              </a:ext>
            </a:extLst>
          </p:cNvPr>
          <p:cNvSpPr/>
          <p:nvPr/>
        </p:nvSpPr>
        <p:spPr>
          <a:xfrm>
            <a:off x="7278744" y="3902208"/>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tx2"/>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ctr" anchorCtr="0">
            <a:noAutofit/>
          </a:bodyPr>
          <a:lstStyle/>
          <a:p>
            <a:pPr defTabSz="770447">
              <a:lnSpc>
                <a:spcPts val="2667"/>
              </a:lnSpc>
              <a:spcBef>
                <a:spcPct val="0"/>
              </a:spcBef>
              <a:spcAft>
                <a:spcPct val="35000"/>
              </a:spcAft>
            </a:pPr>
            <a:r>
              <a:rPr lang="en-US" sz="1600" dirty="0"/>
              <a:t>AWS Lambda’s programming model is stateless, but it can still access stateful data.</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TextBox 23" descr="True.">
            <a:extLst>
              <a:ext uri="{FF2B5EF4-FFF2-40B4-BE49-F238E27FC236}">
                <a16:creationId xmlns:a16="http://schemas.microsoft.com/office/drawing/2014/main" id="{9E3CB39D-298B-4276-AFF3-ED2D7057338F}"/>
              </a:ext>
              <a:ext uri="{C183D7F6-B498-43B3-948B-1728B52AA6E4}">
                <adec:decorative xmlns:adec="http://schemas.microsoft.com/office/drawing/2017/decorative" val="0"/>
              </a:ext>
            </a:extLst>
          </p:cNvPr>
          <p:cNvSpPr txBox="1"/>
          <p:nvPr/>
        </p:nvSpPr>
        <p:spPr>
          <a:xfrm>
            <a:off x="9930184" y="3833847"/>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01918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7" grpId="0"/>
      <p:bldP spid="20" grpId="0"/>
      <p:bldP spid="19"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dirty="0"/>
              <a:t>Lab 4: </a:t>
            </a:r>
            <a:br>
              <a:rPr lang="en-US" sz="4800" dirty="0"/>
            </a:br>
            <a:r>
              <a:rPr lang="en-US" sz="4800" dirty="0"/>
              <a:t>Develop Solutions Using AWS Lambda</a:t>
            </a:r>
          </a:p>
        </p:txBody>
      </p:sp>
      <p:sp>
        <p:nvSpPr>
          <p:cNvPr id="8" name="Text Placeholder 7"/>
          <p:cNvSpPr>
            <a:spLocks noGrp="1"/>
          </p:cNvSpPr>
          <p:nvPr>
            <p:ph type="subTitle" idx="1"/>
          </p:nvPr>
        </p:nvSpPr>
        <p:spPr/>
        <p:txBody>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649186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fld id="{B6A95138-A96E-2F42-A959-2EFD44FE4AB7}" type="slidenum">
              <a:rPr lang="en-US" smtClean="0"/>
              <a:t>55</a:t>
            </a:fld>
            <a:endParaRPr lang="en-US" dirty="0"/>
          </a:p>
        </p:txBody>
      </p:sp>
      <p:sp>
        <p:nvSpPr>
          <p:cNvPr id="21" name="Title 20"/>
          <p:cNvSpPr>
            <a:spLocks noGrp="1"/>
          </p:cNvSpPr>
          <p:nvPr>
            <p:ph type="title"/>
          </p:nvPr>
        </p:nvSpPr>
        <p:spPr/>
        <p:txBody>
          <a:bodyPr>
            <a:normAutofit fontScale="90000"/>
          </a:bodyPr>
          <a:lstStyle/>
          <a:p>
            <a:r>
              <a:rPr lang="en-US" sz="3600" dirty="0"/>
              <a:t>Lab 4 overview: Develop Solutions Using AWS Lambda</a:t>
            </a:r>
          </a:p>
        </p:txBody>
      </p:sp>
      <p:grpSp>
        <p:nvGrpSpPr>
          <p:cNvPr id="2" name="labArchitecture" descr="Lab architecture showing lambda functions interactive with Amazon polly, DynamoDB, and Amazon S3.">
            <a:extLst>
              <a:ext uri="{FF2B5EF4-FFF2-40B4-BE49-F238E27FC236}">
                <a16:creationId xmlns:a16="http://schemas.microsoft.com/office/drawing/2014/main" id="{D7752A4A-2740-46C0-938A-42A0B3BFB3A2}"/>
              </a:ext>
            </a:extLst>
          </p:cNvPr>
          <p:cNvGrpSpPr/>
          <p:nvPr/>
        </p:nvGrpSpPr>
        <p:grpSpPr>
          <a:xfrm>
            <a:off x="2395842" y="1298386"/>
            <a:ext cx="7336335" cy="4884679"/>
            <a:chOff x="2395842" y="1298386"/>
            <a:chExt cx="7336335" cy="4884679"/>
          </a:xfrm>
        </p:grpSpPr>
        <p:sp>
          <p:nvSpPr>
            <p:cNvPr id="26" name="TextBox 25">
              <a:extLst>
                <a:ext uri="{FF2B5EF4-FFF2-40B4-BE49-F238E27FC236}">
                  <a16:creationId xmlns:a16="http://schemas.microsoft.com/office/drawing/2014/main" id="{D3DFDE57-1CF6-4BFD-891A-A98754CFBE4E}"/>
                </a:ext>
              </a:extLst>
            </p:cNvPr>
            <p:cNvSpPr txBox="1"/>
            <p:nvPr/>
          </p:nvSpPr>
          <p:spPr>
            <a:xfrm>
              <a:off x="2464904" y="3230035"/>
              <a:ext cx="1319325" cy="338554"/>
            </a:xfrm>
            <a:prstGeom prst="rect">
              <a:avLst/>
            </a:prstGeom>
            <a:noFill/>
          </p:spPr>
          <p:txBody>
            <a:bodyPr wrap="square" rtlCol="0">
              <a:spAutoFit/>
            </a:bodyPr>
            <a:lstStyle/>
            <a:p>
              <a:pPr algn="ctr"/>
              <a:r>
                <a:rPr lang="en-US" sz="1600" dirty="0">
                  <a:solidFill>
                    <a:srgbClr val="232F3E"/>
                  </a:solidFill>
                </a:rPr>
                <a:t>User</a:t>
              </a:r>
            </a:p>
          </p:txBody>
        </p:sp>
        <p:grpSp>
          <p:nvGrpSpPr>
            <p:cNvPr id="27" name="Group 26">
              <a:extLst>
                <a:ext uri="{FF2B5EF4-FFF2-40B4-BE49-F238E27FC236}">
                  <a16:creationId xmlns:a16="http://schemas.microsoft.com/office/drawing/2014/main" id="{92046CC1-ED15-4EBF-911E-155C5F802F10}"/>
                </a:ext>
              </a:extLst>
            </p:cNvPr>
            <p:cNvGrpSpPr/>
            <p:nvPr/>
          </p:nvGrpSpPr>
          <p:grpSpPr>
            <a:xfrm>
              <a:off x="6331986" y="1641126"/>
              <a:ext cx="1824654" cy="3518644"/>
              <a:chOff x="2684662" y="1051134"/>
              <a:chExt cx="1483636" cy="331243"/>
            </a:xfrm>
          </p:grpSpPr>
          <p:sp>
            <p:nvSpPr>
              <p:cNvPr id="28" name="Freeform 9">
                <a:extLst>
                  <a:ext uri="{FF2B5EF4-FFF2-40B4-BE49-F238E27FC236}">
                    <a16:creationId xmlns:a16="http://schemas.microsoft.com/office/drawing/2014/main" id="{5D097F08-0D14-4B83-88BE-E2E09AA05B1A}"/>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4BAEDCF5-BF8D-4CC8-AB7D-15014D7FABE4}"/>
                  </a:ext>
                </a:extLst>
              </p:cNvPr>
              <p:cNvCxnSpPr>
                <a:cxnSpLocks/>
              </p:cNvCxnSpPr>
              <p:nvPr/>
            </p:nvCxnSpPr>
            <p:spPr>
              <a:xfrm>
                <a:off x="3595221" y="1216272"/>
                <a:ext cx="57307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2B252D2-B66A-4AD5-AC0E-5782968DB458}"/>
                </a:ext>
              </a:extLst>
            </p:cNvPr>
            <p:cNvSpPr txBox="1"/>
            <p:nvPr/>
          </p:nvSpPr>
          <p:spPr>
            <a:xfrm>
              <a:off x="4937927" y="4555157"/>
              <a:ext cx="1452754" cy="338554"/>
            </a:xfrm>
            <a:prstGeom prst="rect">
              <a:avLst/>
            </a:prstGeom>
            <a:noFill/>
          </p:spPr>
          <p:txBody>
            <a:bodyPr wrap="square" rtlCol="0">
              <a:spAutoFit/>
            </a:bodyPr>
            <a:lstStyle/>
            <a:p>
              <a:pPr algn="ctr"/>
              <a:r>
                <a:rPr lang="en-US" sz="1600" dirty="0"/>
                <a:t>Delete</a:t>
              </a:r>
            </a:p>
          </p:txBody>
        </p:sp>
        <p:sp>
          <p:nvSpPr>
            <p:cNvPr id="34" name="TextBox 33">
              <a:extLst>
                <a:ext uri="{FF2B5EF4-FFF2-40B4-BE49-F238E27FC236}">
                  <a16:creationId xmlns:a16="http://schemas.microsoft.com/office/drawing/2014/main" id="{9FDCA71C-7EA7-4F31-BEDF-EA08A87F71B6}"/>
                </a:ext>
              </a:extLst>
            </p:cNvPr>
            <p:cNvSpPr txBox="1"/>
            <p:nvPr/>
          </p:nvSpPr>
          <p:spPr>
            <a:xfrm>
              <a:off x="4937927" y="5453172"/>
              <a:ext cx="1452754" cy="338554"/>
            </a:xfrm>
            <a:prstGeom prst="rect">
              <a:avLst/>
            </a:prstGeom>
            <a:noFill/>
          </p:spPr>
          <p:txBody>
            <a:bodyPr wrap="square" rtlCol="0">
              <a:spAutoFit/>
            </a:bodyPr>
            <a:lstStyle/>
            <a:p>
              <a:pPr algn="ctr"/>
              <a:r>
                <a:rPr lang="en-US" sz="1600" dirty="0"/>
                <a:t>Dictate</a:t>
              </a:r>
            </a:p>
          </p:txBody>
        </p:sp>
        <p:sp>
          <p:nvSpPr>
            <p:cNvPr id="37" name="TextBox 36">
              <a:extLst>
                <a:ext uri="{FF2B5EF4-FFF2-40B4-BE49-F238E27FC236}">
                  <a16:creationId xmlns:a16="http://schemas.microsoft.com/office/drawing/2014/main" id="{D25C6600-6C7F-4FDF-AD73-D3B329EA6135}"/>
                </a:ext>
              </a:extLst>
            </p:cNvPr>
            <p:cNvSpPr txBox="1"/>
            <p:nvPr/>
          </p:nvSpPr>
          <p:spPr>
            <a:xfrm>
              <a:off x="4912817" y="3662124"/>
              <a:ext cx="1452754" cy="338554"/>
            </a:xfrm>
            <a:prstGeom prst="rect">
              <a:avLst/>
            </a:prstGeom>
            <a:noFill/>
          </p:spPr>
          <p:txBody>
            <a:bodyPr wrap="square" rtlCol="0">
              <a:spAutoFit/>
            </a:bodyPr>
            <a:lstStyle/>
            <a:p>
              <a:pPr algn="ctr"/>
              <a:r>
                <a:rPr lang="en-US" sz="1600" dirty="0"/>
                <a:t>Search</a:t>
              </a:r>
            </a:p>
          </p:txBody>
        </p:sp>
        <p:sp>
          <p:nvSpPr>
            <p:cNvPr id="40" name="TextBox 39">
              <a:extLst>
                <a:ext uri="{FF2B5EF4-FFF2-40B4-BE49-F238E27FC236}">
                  <a16:creationId xmlns:a16="http://schemas.microsoft.com/office/drawing/2014/main" id="{F052AD06-8AD0-4F7C-8376-AE0C4F99E319}"/>
                </a:ext>
              </a:extLst>
            </p:cNvPr>
            <p:cNvSpPr txBox="1"/>
            <p:nvPr/>
          </p:nvSpPr>
          <p:spPr>
            <a:xfrm>
              <a:off x="4898211" y="1824084"/>
              <a:ext cx="1452754" cy="338554"/>
            </a:xfrm>
            <a:prstGeom prst="rect">
              <a:avLst/>
            </a:prstGeom>
            <a:noFill/>
          </p:spPr>
          <p:txBody>
            <a:bodyPr wrap="square" rtlCol="0">
              <a:spAutoFit/>
            </a:bodyPr>
            <a:lstStyle/>
            <a:p>
              <a:pPr algn="ctr"/>
              <a:r>
                <a:rPr lang="en-US" sz="1600" dirty="0"/>
                <a:t>List</a:t>
              </a:r>
            </a:p>
          </p:txBody>
        </p:sp>
        <p:sp>
          <p:nvSpPr>
            <p:cNvPr id="43" name="TextBox 42">
              <a:extLst>
                <a:ext uri="{FF2B5EF4-FFF2-40B4-BE49-F238E27FC236}">
                  <a16:creationId xmlns:a16="http://schemas.microsoft.com/office/drawing/2014/main" id="{B555733A-E483-419A-83D7-7F9972AC8B8B}"/>
                </a:ext>
              </a:extLst>
            </p:cNvPr>
            <p:cNvSpPr txBox="1"/>
            <p:nvPr/>
          </p:nvSpPr>
          <p:spPr>
            <a:xfrm>
              <a:off x="4840181" y="2740028"/>
              <a:ext cx="1598029" cy="584775"/>
            </a:xfrm>
            <a:prstGeom prst="rect">
              <a:avLst/>
            </a:prstGeom>
            <a:noFill/>
          </p:spPr>
          <p:txBody>
            <a:bodyPr wrap="square" rtlCol="0">
              <a:spAutoFit/>
            </a:bodyPr>
            <a:lstStyle/>
            <a:p>
              <a:pPr algn="ctr"/>
              <a:r>
                <a:rPr lang="en-US" sz="1600" dirty="0"/>
                <a:t>Create/update</a:t>
              </a:r>
            </a:p>
          </p:txBody>
        </p:sp>
        <p:sp>
          <p:nvSpPr>
            <p:cNvPr id="45" name="TextBox 44">
              <a:extLst>
                <a:ext uri="{FF2B5EF4-FFF2-40B4-BE49-F238E27FC236}">
                  <a16:creationId xmlns:a16="http://schemas.microsoft.com/office/drawing/2014/main" id="{A91C22ED-5D51-42B2-8F8E-649FF383E1FE}"/>
                </a:ext>
              </a:extLst>
            </p:cNvPr>
            <p:cNvSpPr txBox="1"/>
            <p:nvPr/>
          </p:nvSpPr>
          <p:spPr>
            <a:xfrm>
              <a:off x="7656974" y="3684323"/>
              <a:ext cx="2038121" cy="338554"/>
            </a:xfrm>
            <a:prstGeom prst="rect">
              <a:avLst/>
            </a:prstGeom>
            <a:noFill/>
          </p:spPr>
          <p:txBody>
            <a:bodyPr wrap="square" rtlCol="0">
              <a:spAutoFit/>
            </a:bodyPr>
            <a:lstStyle/>
            <a:p>
              <a:pPr algn="ctr"/>
              <a:r>
                <a:rPr lang="en-US" sz="1600" dirty="0"/>
                <a:t>Notes table</a:t>
              </a:r>
            </a:p>
          </p:txBody>
        </p:sp>
        <p:sp>
          <p:nvSpPr>
            <p:cNvPr id="49" name="TextBox 48">
              <a:extLst>
                <a:ext uri="{FF2B5EF4-FFF2-40B4-BE49-F238E27FC236}">
                  <a16:creationId xmlns:a16="http://schemas.microsoft.com/office/drawing/2014/main" id="{57B05C13-7F78-4DB3-A6E8-B613D0175CF6}"/>
                </a:ext>
              </a:extLst>
            </p:cNvPr>
            <p:cNvSpPr txBox="1"/>
            <p:nvPr/>
          </p:nvSpPr>
          <p:spPr>
            <a:xfrm>
              <a:off x="2395842" y="5598290"/>
              <a:ext cx="1519401" cy="584775"/>
            </a:xfrm>
            <a:prstGeom prst="rect">
              <a:avLst/>
            </a:prstGeom>
            <a:noFill/>
          </p:spPr>
          <p:txBody>
            <a:bodyPr wrap="square" rtlCol="0">
              <a:spAutoFit/>
            </a:bodyPr>
            <a:lstStyle/>
            <a:p>
              <a:pPr algn="ctr"/>
              <a:r>
                <a:rPr lang="en-US" sz="1600" dirty="0"/>
                <a:t>MP3</a:t>
              </a:r>
            </a:p>
            <a:p>
              <a:pPr algn="ctr"/>
              <a:r>
                <a:rPr lang="en-US" sz="1600" dirty="0"/>
                <a:t>hosting</a:t>
              </a:r>
            </a:p>
          </p:txBody>
        </p:sp>
        <p:cxnSp>
          <p:nvCxnSpPr>
            <p:cNvPr id="50" name="Straight Arrow Connector 49">
              <a:extLst>
                <a:ext uri="{FF2B5EF4-FFF2-40B4-BE49-F238E27FC236}">
                  <a16:creationId xmlns:a16="http://schemas.microsoft.com/office/drawing/2014/main" id="{6CEB1A48-B4C6-4F76-94A0-E417C0502914}"/>
                </a:ext>
              </a:extLst>
            </p:cNvPr>
            <p:cNvCxnSpPr>
              <a:cxnSpLocks/>
            </p:cNvCxnSpPr>
            <p:nvPr/>
          </p:nvCxnSpPr>
          <p:spPr>
            <a:xfrm flipV="1">
              <a:off x="3124566" y="3529042"/>
              <a:ext cx="1" cy="1149129"/>
            </a:xfrm>
            <a:prstGeom prst="straightConnector1">
              <a:avLst/>
            </a:prstGeom>
            <a:ln w="127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C659CF4-51C9-4CA7-AA08-21A00B8C0902}"/>
                </a:ext>
              </a:extLst>
            </p:cNvPr>
            <p:cNvCxnSpPr>
              <a:cxnSpLocks/>
            </p:cNvCxnSpPr>
            <p:nvPr/>
          </p:nvCxnSpPr>
          <p:spPr>
            <a:xfrm>
              <a:off x="3784229" y="5273980"/>
              <a:ext cx="1431298"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9ECD31-F196-4B88-B3B2-18ABE6CFD39A}"/>
                </a:ext>
              </a:extLst>
            </p:cNvPr>
            <p:cNvCxnSpPr>
              <a:cxnSpLocks/>
            </p:cNvCxnSpPr>
            <p:nvPr/>
          </p:nvCxnSpPr>
          <p:spPr>
            <a:xfrm flipV="1">
              <a:off x="6236373" y="5274877"/>
              <a:ext cx="1920266" cy="1"/>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3108993-8868-4FD3-B3A5-97D94DF71585}"/>
                </a:ext>
              </a:extLst>
            </p:cNvPr>
            <p:cNvSpPr txBox="1"/>
            <p:nvPr/>
          </p:nvSpPr>
          <p:spPr>
            <a:xfrm>
              <a:off x="7798563" y="5753615"/>
              <a:ext cx="1933614" cy="338554"/>
            </a:xfrm>
            <a:prstGeom prst="rect">
              <a:avLst/>
            </a:prstGeom>
            <a:noFill/>
          </p:spPr>
          <p:txBody>
            <a:bodyPr wrap="square" rtlCol="0">
              <a:spAutoFit/>
            </a:bodyPr>
            <a:lstStyle/>
            <a:p>
              <a:pPr algn="ctr"/>
              <a:r>
                <a:rPr lang="en-US" sz="1600" dirty="0"/>
                <a:t>Amazon Polly</a:t>
              </a:r>
            </a:p>
          </p:txBody>
        </p:sp>
        <p:cxnSp>
          <p:nvCxnSpPr>
            <p:cNvPr id="55" name="Straight Arrow Connector 54">
              <a:extLst>
                <a:ext uri="{FF2B5EF4-FFF2-40B4-BE49-F238E27FC236}">
                  <a16:creationId xmlns:a16="http://schemas.microsoft.com/office/drawing/2014/main" id="{8E56D9CD-B01E-4B16-B615-1B6A5CCD114F}"/>
                </a:ext>
              </a:extLst>
            </p:cNvPr>
            <p:cNvCxnSpPr>
              <a:cxnSpLocks/>
              <a:endCxn id="28" idx="1"/>
            </p:cNvCxnSpPr>
            <p:nvPr/>
          </p:nvCxnSpPr>
          <p:spPr>
            <a:xfrm>
              <a:off x="6236373" y="1641126"/>
              <a:ext cx="1221374"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0115C6D-2F94-4BF9-AD28-5E1A663D3D5D}"/>
                </a:ext>
              </a:extLst>
            </p:cNvPr>
            <p:cNvCxnSpPr>
              <a:cxnSpLocks/>
            </p:cNvCxnSpPr>
            <p:nvPr/>
          </p:nvCxnSpPr>
          <p:spPr>
            <a:xfrm>
              <a:off x="6236373" y="2516723"/>
              <a:ext cx="1215466"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47B18AD-A4EF-4D13-A800-581336930870}"/>
                </a:ext>
              </a:extLst>
            </p:cNvPr>
            <p:cNvCxnSpPr>
              <a:cxnSpLocks/>
            </p:cNvCxnSpPr>
            <p:nvPr/>
          </p:nvCxnSpPr>
          <p:spPr>
            <a:xfrm>
              <a:off x="6247922" y="3395311"/>
              <a:ext cx="1221374"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A14F913-06D2-4EDE-AC23-FE51B40FA49A}"/>
                </a:ext>
              </a:extLst>
            </p:cNvPr>
            <p:cNvCxnSpPr>
              <a:cxnSpLocks/>
            </p:cNvCxnSpPr>
            <p:nvPr/>
          </p:nvCxnSpPr>
          <p:spPr>
            <a:xfrm>
              <a:off x="6247922" y="4323791"/>
              <a:ext cx="1215466"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E0DFF26-528A-454A-AE17-F856481062E2}"/>
                </a:ext>
              </a:extLst>
            </p:cNvPr>
            <p:cNvCxnSpPr>
              <a:cxnSpLocks/>
            </p:cNvCxnSpPr>
            <p:nvPr/>
          </p:nvCxnSpPr>
          <p:spPr>
            <a:xfrm>
              <a:off x="6230465" y="5159771"/>
              <a:ext cx="1221374"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61" name="Graphic 8">
              <a:extLst>
                <a:ext uri="{FF2B5EF4-FFF2-40B4-BE49-F238E27FC236}">
                  <a16:creationId xmlns:a16="http://schemas.microsoft.com/office/drawing/2014/main" id="{B46F4DD4-8C0F-408C-AB1A-559B5E5B42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6808" y="4933885"/>
              <a:ext cx="809958" cy="8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Graphic 45">
              <a:extLst>
                <a:ext uri="{FF2B5EF4-FFF2-40B4-BE49-F238E27FC236}">
                  <a16:creationId xmlns:a16="http://schemas.microsoft.com/office/drawing/2014/main" id="{CC10C67A-D6C4-4B4E-8AA7-C655CE16EC2D}"/>
                </a:ext>
              </a:extLst>
            </p:cNvPr>
            <p:cNvPicPr>
              <a:picLocks noChangeAspect="1"/>
            </p:cNvPicPr>
            <p:nvPr/>
          </p:nvPicPr>
          <p:blipFill>
            <a:blip r:embed="rId5"/>
            <a:stretch>
              <a:fillRect/>
            </a:stretch>
          </p:blipFill>
          <p:spPr>
            <a:xfrm>
              <a:off x="8387344" y="3119748"/>
              <a:ext cx="608533" cy="606454"/>
            </a:xfrm>
            <a:prstGeom prst="rect">
              <a:avLst/>
            </a:prstGeom>
          </p:spPr>
        </p:pic>
        <p:pic>
          <p:nvPicPr>
            <p:cNvPr id="70" name="Graphic 42">
              <a:extLst>
                <a:ext uri="{FF2B5EF4-FFF2-40B4-BE49-F238E27FC236}">
                  <a16:creationId xmlns:a16="http://schemas.microsoft.com/office/drawing/2014/main" id="{D0AD8A3E-DF55-47E7-9C44-9015D83FB1CE}"/>
                </a:ext>
              </a:extLst>
            </p:cNvPr>
            <p:cNvPicPr>
              <a:picLocks noChangeAspect="1"/>
            </p:cNvPicPr>
            <p:nvPr/>
          </p:nvPicPr>
          <p:blipFill>
            <a:blip r:embed="rId6"/>
            <a:stretch>
              <a:fillRect/>
            </a:stretch>
          </p:blipFill>
          <p:spPr>
            <a:xfrm>
              <a:off x="5355027" y="1298386"/>
              <a:ext cx="583871" cy="581877"/>
            </a:xfrm>
            <a:prstGeom prst="rect">
              <a:avLst/>
            </a:prstGeom>
          </p:spPr>
        </p:pic>
        <p:pic>
          <p:nvPicPr>
            <p:cNvPr id="71" name="Graphic 42">
              <a:extLst>
                <a:ext uri="{FF2B5EF4-FFF2-40B4-BE49-F238E27FC236}">
                  <a16:creationId xmlns:a16="http://schemas.microsoft.com/office/drawing/2014/main" id="{47DFE89A-0ED3-4397-8739-3BFAC7DD0CA4}"/>
                </a:ext>
              </a:extLst>
            </p:cNvPr>
            <p:cNvPicPr>
              <a:picLocks noChangeAspect="1"/>
            </p:cNvPicPr>
            <p:nvPr/>
          </p:nvPicPr>
          <p:blipFill>
            <a:blip r:embed="rId6"/>
            <a:stretch>
              <a:fillRect/>
            </a:stretch>
          </p:blipFill>
          <p:spPr>
            <a:xfrm>
              <a:off x="5355027" y="2202341"/>
              <a:ext cx="583871" cy="581877"/>
            </a:xfrm>
            <a:prstGeom prst="rect">
              <a:avLst/>
            </a:prstGeom>
          </p:spPr>
        </p:pic>
        <p:pic>
          <p:nvPicPr>
            <p:cNvPr id="72" name="Graphic 42">
              <a:extLst>
                <a:ext uri="{FF2B5EF4-FFF2-40B4-BE49-F238E27FC236}">
                  <a16:creationId xmlns:a16="http://schemas.microsoft.com/office/drawing/2014/main" id="{080A6717-6FA9-4C83-9F62-BD7CDDEADF28}"/>
                </a:ext>
              </a:extLst>
            </p:cNvPr>
            <p:cNvPicPr>
              <a:picLocks noChangeAspect="1"/>
            </p:cNvPicPr>
            <p:nvPr/>
          </p:nvPicPr>
          <p:blipFill>
            <a:blip r:embed="rId6"/>
            <a:stretch>
              <a:fillRect/>
            </a:stretch>
          </p:blipFill>
          <p:spPr>
            <a:xfrm>
              <a:off x="5355027" y="3106296"/>
              <a:ext cx="583871" cy="581877"/>
            </a:xfrm>
            <a:prstGeom prst="rect">
              <a:avLst/>
            </a:prstGeom>
          </p:spPr>
        </p:pic>
        <p:pic>
          <p:nvPicPr>
            <p:cNvPr id="73" name="Graphic 42">
              <a:extLst>
                <a:ext uri="{FF2B5EF4-FFF2-40B4-BE49-F238E27FC236}">
                  <a16:creationId xmlns:a16="http://schemas.microsoft.com/office/drawing/2014/main" id="{9F3F42D7-38E2-4F9D-BE1B-BDE40C6A34EB}"/>
                </a:ext>
              </a:extLst>
            </p:cNvPr>
            <p:cNvPicPr>
              <a:picLocks noChangeAspect="1"/>
            </p:cNvPicPr>
            <p:nvPr/>
          </p:nvPicPr>
          <p:blipFill>
            <a:blip r:embed="rId6"/>
            <a:stretch>
              <a:fillRect/>
            </a:stretch>
          </p:blipFill>
          <p:spPr>
            <a:xfrm>
              <a:off x="5355027" y="4010251"/>
              <a:ext cx="583871" cy="581877"/>
            </a:xfrm>
            <a:prstGeom prst="rect">
              <a:avLst/>
            </a:prstGeom>
          </p:spPr>
        </p:pic>
        <p:pic>
          <p:nvPicPr>
            <p:cNvPr id="74" name="Graphic 42">
              <a:extLst>
                <a:ext uri="{FF2B5EF4-FFF2-40B4-BE49-F238E27FC236}">
                  <a16:creationId xmlns:a16="http://schemas.microsoft.com/office/drawing/2014/main" id="{C7C4F128-2F54-4AAE-B07A-3C54EDFF5496}"/>
                </a:ext>
              </a:extLst>
            </p:cNvPr>
            <p:cNvPicPr>
              <a:picLocks noChangeAspect="1"/>
            </p:cNvPicPr>
            <p:nvPr/>
          </p:nvPicPr>
          <p:blipFill>
            <a:blip r:embed="rId6"/>
            <a:stretch>
              <a:fillRect/>
            </a:stretch>
          </p:blipFill>
          <p:spPr>
            <a:xfrm>
              <a:off x="5355027" y="4914205"/>
              <a:ext cx="583871" cy="581877"/>
            </a:xfrm>
            <a:prstGeom prst="rect">
              <a:avLst/>
            </a:prstGeom>
          </p:spPr>
        </p:pic>
        <p:pic>
          <p:nvPicPr>
            <p:cNvPr id="77" name="Graphic 22">
              <a:extLst>
                <a:ext uri="{FF2B5EF4-FFF2-40B4-BE49-F238E27FC236}">
                  <a16:creationId xmlns:a16="http://schemas.microsoft.com/office/drawing/2014/main" id="{2D83A8DA-CA22-4FE7-B1E7-1FD09457240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866121" y="2732311"/>
              <a:ext cx="516890" cy="51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68">
              <a:extLst>
                <a:ext uri="{FF2B5EF4-FFF2-40B4-BE49-F238E27FC236}">
                  <a16:creationId xmlns:a16="http://schemas.microsoft.com/office/drawing/2014/main" id="{2B7BC7C3-4D0D-4B02-8FCA-B573718E662F}"/>
                </a:ext>
              </a:extLst>
            </p:cNvPr>
            <p:cNvPicPr>
              <a:picLocks noChangeAspect="1"/>
            </p:cNvPicPr>
            <p:nvPr/>
          </p:nvPicPr>
          <p:blipFill>
            <a:blip r:embed="rId9"/>
            <a:stretch>
              <a:fillRect/>
            </a:stretch>
          </p:blipFill>
          <p:spPr>
            <a:xfrm>
              <a:off x="2803437" y="4975457"/>
              <a:ext cx="642258" cy="640065"/>
            </a:xfrm>
            <a:prstGeom prst="rect">
              <a:avLst/>
            </a:prstGeom>
          </p:spPr>
        </p:pic>
      </p:grpSp>
    </p:spTree>
    <p:custDataLst>
      <p:tags r:id="rId1"/>
    </p:custDataLst>
    <p:extLst>
      <p:ext uri="{BB962C8B-B14F-4D97-AF65-F5344CB8AC3E}">
        <p14:creationId xmlns:p14="http://schemas.microsoft.com/office/powerpoint/2010/main" val="3637883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p:txBody>
          <a:bodyPr/>
          <a:lstStyle/>
          <a:p>
            <a:r>
              <a:rPr lang="en-US" dirty="0"/>
              <a:t>Wrap-up</a:t>
            </a:r>
          </a:p>
        </p:txBody>
      </p:sp>
      <p:sp>
        <p:nvSpPr>
          <p:cNvPr id="6" name="Text Placeholder 5"/>
          <p:cNvSpPr>
            <a:spLocks noGrp="1"/>
          </p:cNvSpPr>
          <p:nvPr>
            <p:ph type="subTitle" idx="1"/>
          </p:nvPr>
        </p:nvSpPr>
        <p:spPr/>
        <p:txBody>
          <a:bodyPr>
            <a:normAutofit/>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5992870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EA039-20FE-4C2C-8D4D-BBE2154BFDAC}"/>
              </a:ext>
            </a:extLst>
          </p:cNvPr>
          <p:cNvSpPr>
            <a:spLocks noGrp="1"/>
          </p:cNvSpPr>
          <p:nvPr>
            <p:ph type="sldNum" sz="quarter" idx="20"/>
          </p:nvPr>
        </p:nvSpPr>
        <p:spPr/>
        <p:txBody>
          <a:bodyPr/>
          <a:lstStyle/>
          <a:p>
            <a:fld id="{B6A95138-A96E-2F42-A959-2EFD44FE4AB7}" type="slidenum">
              <a:rPr lang="en-US" smtClean="0"/>
              <a:pPr/>
              <a:t>57</a:t>
            </a:fld>
            <a:endParaRPr lang="en-US" dirty="0"/>
          </a:p>
        </p:txBody>
      </p:sp>
      <p:sp>
        <p:nvSpPr>
          <p:cNvPr id="4" name="Title 3"/>
          <p:cNvSpPr>
            <a:spLocks noGrp="1"/>
          </p:cNvSpPr>
          <p:nvPr>
            <p:ph type="title"/>
          </p:nvPr>
        </p:nvSpPr>
        <p:spPr/>
        <p:txBody>
          <a:bodyPr/>
          <a:lstStyle/>
          <a:p>
            <a:r>
              <a:rPr lang="en-US"/>
              <a:t>Module summary</a:t>
            </a:r>
            <a:endParaRPr lang="en-US" dirty="0"/>
          </a:p>
        </p:txBody>
      </p:sp>
      <p:sp>
        <p:nvSpPr>
          <p:cNvPr id="5" name="Content Placeholder 4"/>
          <p:cNvSpPr>
            <a:spLocks noGrp="1"/>
          </p:cNvSpPr>
          <p:nvPr>
            <p:ph sz="quarter" idx="21"/>
          </p:nvPr>
        </p:nvSpPr>
        <p:spPr/>
        <p:txBody>
          <a:bodyPr/>
          <a:lstStyle/>
          <a:p>
            <a:pPr marL="0" indent="0">
              <a:buNone/>
            </a:pPr>
            <a:r>
              <a:rPr lang="en-US" dirty="0"/>
              <a:t>You are now able to:</a:t>
            </a:r>
          </a:p>
          <a:p>
            <a:pPr lvl="1"/>
            <a:r>
              <a:rPr lang="en-US" dirty="0"/>
              <a:t>Explore how AWS Lambda works</a:t>
            </a:r>
          </a:p>
          <a:p>
            <a:pPr lvl="1"/>
            <a:r>
              <a:rPr lang="en-US" dirty="0"/>
              <a:t>Develop an AWS Lambda function using SDKs</a:t>
            </a:r>
          </a:p>
          <a:p>
            <a:pPr lvl="1"/>
            <a:r>
              <a:rPr lang="en-US" dirty="0"/>
              <a:t>Configure triggers and permissions for Lambda functions</a:t>
            </a:r>
          </a:p>
          <a:p>
            <a:pPr lvl="1"/>
            <a:r>
              <a:rPr lang="en-US" dirty="0"/>
              <a:t>Test, deploy, and monitor Lambda functions</a:t>
            </a:r>
          </a:p>
        </p:txBody>
      </p:sp>
    </p:spTree>
    <p:custDataLst>
      <p:tags r:id="rId1"/>
    </p:custDataLst>
    <p:extLst>
      <p:ext uri="{BB962C8B-B14F-4D97-AF65-F5344CB8AC3E}">
        <p14:creationId xmlns:p14="http://schemas.microsoft.com/office/powerpoint/2010/main" val="3663711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A58B14-1E08-4AA3-8FD6-2025F0145E1F}"/>
              </a:ext>
            </a:extLst>
          </p:cNvPr>
          <p:cNvSpPr>
            <a:spLocks noGrp="1"/>
          </p:cNvSpPr>
          <p:nvPr>
            <p:ph type="sldNum" sz="quarter" idx="20"/>
          </p:nvPr>
        </p:nvSpPr>
        <p:spPr/>
        <p:txBody>
          <a:bodyPr/>
          <a:lstStyle/>
          <a:p>
            <a:fld id="{930176A1-BCF0-4712-97A6-6B495F55390B}" type="slidenum">
              <a:rPr lang="en-US" smtClean="0"/>
              <a:pPr/>
              <a:t>58</a:t>
            </a:fld>
            <a:endParaRPr lang="en-US"/>
          </a:p>
        </p:txBody>
      </p:sp>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a:lstStyle/>
          <a:p>
            <a:r>
              <a:rPr lang="en-US"/>
              <a:t>Thank you</a:t>
            </a:r>
            <a:endParaRPr lang="en-US" dirty="0"/>
          </a:p>
        </p:txBody>
      </p:sp>
    </p:spTree>
    <p:custDataLst>
      <p:tags r:id="rId1"/>
    </p:custDataLst>
    <p:extLst>
      <p:ext uri="{BB962C8B-B14F-4D97-AF65-F5344CB8AC3E}">
        <p14:creationId xmlns:p14="http://schemas.microsoft.com/office/powerpoint/2010/main" val="1697439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0"/>
          </p:nvPr>
        </p:nvSpPr>
        <p:spPr/>
        <p:txBody>
          <a:bodyPr/>
          <a:lstStyle/>
          <a:p>
            <a:pPr lvl="0"/>
            <a:fld id="{B6A95138-A96E-2F42-A959-2EFD44FE4AB7}" type="slidenum">
              <a:rPr lang="en-US" noProof="0" smtClean="0"/>
              <a:pPr lvl="0"/>
              <a:t>6</a:t>
            </a:fld>
            <a:endParaRPr lang="en-US" noProof="0" dirty="0"/>
          </a:p>
        </p:txBody>
      </p:sp>
      <p:sp>
        <p:nvSpPr>
          <p:cNvPr id="2" name="Title 1"/>
          <p:cNvSpPr>
            <a:spLocks noGrp="1"/>
          </p:cNvSpPr>
          <p:nvPr>
            <p:ph type="title"/>
          </p:nvPr>
        </p:nvSpPr>
        <p:spPr/>
        <p:txBody>
          <a:bodyPr/>
          <a:lstStyle/>
          <a:p>
            <a:r>
              <a:rPr lang="en-US" dirty="0"/>
              <a:t>Comparing compute services</a:t>
            </a:r>
          </a:p>
        </p:txBody>
      </p:sp>
      <p:graphicFrame>
        <p:nvGraphicFramePr>
          <p:cNvPr id="8" name="Table 7">
            <a:extLst>
              <a:ext uri="{FF2B5EF4-FFF2-40B4-BE49-F238E27FC236}">
                <a16:creationId xmlns:a16="http://schemas.microsoft.com/office/drawing/2014/main" id="{13394FC4-68B1-49B0-AA01-18EEF28F6EA0}"/>
              </a:ext>
            </a:extLst>
          </p:cNvPr>
          <p:cNvGraphicFramePr>
            <a:graphicFrameLocks noGrp="1"/>
          </p:cNvGraphicFramePr>
          <p:nvPr>
            <p:extLst>
              <p:ext uri="{D42A27DB-BD31-4B8C-83A1-F6EECF244321}">
                <p14:modId xmlns:p14="http://schemas.microsoft.com/office/powerpoint/2010/main" val="4246771668"/>
              </p:ext>
            </p:extLst>
          </p:nvPr>
        </p:nvGraphicFramePr>
        <p:xfrm>
          <a:off x="365759" y="1585052"/>
          <a:ext cx="11569208" cy="3657600"/>
        </p:xfrm>
        <a:graphic>
          <a:graphicData uri="http://schemas.openxmlformats.org/drawingml/2006/table">
            <a:tbl>
              <a:tblPr firstRow="1" firstCol="1" bandRow="1">
                <a:tableStyleId>{5C22544A-7EE6-4342-B048-85BDC9FD1C3A}</a:tableStyleId>
              </a:tblPr>
              <a:tblGrid>
                <a:gridCol w="2892302">
                  <a:extLst>
                    <a:ext uri="{9D8B030D-6E8A-4147-A177-3AD203B41FA5}">
                      <a16:colId xmlns:a16="http://schemas.microsoft.com/office/drawing/2014/main" val="1419744574"/>
                    </a:ext>
                  </a:extLst>
                </a:gridCol>
                <a:gridCol w="2892302">
                  <a:extLst>
                    <a:ext uri="{9D8B030D-6E8A-4147-A177-3AD203B41FA5}">
                      <a16:colId xmlns:a16="http://schemas.microsoft.com/office/drawing/2014/main" val="3897270202"/>
                    </a:ext>
                  </a:extLst>
                </a:gridCol>
                <a:gridCol w="2892302">
                  <a:extLst>
                    <a:ext uri="{9D8B030D-6E8A-4147-A177-3AD203B41FA5}">
                      <a16:colId xmlns:a16="http://schemas.microsoft.com/office/drawing/2014/main" val="725905125"/>
                    </a:ext>
                  </a:extLst>
                </a:gridCol>
                <a:gridCol w="2892302">
                  <a:extLst>
                    <a:ext uri="{9D8B030D-6E8A-4147-A177-3AD203B41FA5}">
                      <a16:colId xmlns:a16="http://schemas.microsoft.com/office/drawing/2014/main" val="1324620393"/>
                    </a:ext>
                  </a:extLst>
                </a:gridCol>
              </a:tblGrid>
              <a:tr h="0">
                <a:tc>
                  <a:txBody>
                    <a:bodyPr/>
                    <a:lstStyle/>
                    <a:p>
                      <a:r>
                        <a:rPr lang="en-US" sz="2800" b="1" kern="1200" dirty="0">
                          <a:solidFill>
                            <a:schemeClr val="lt1"/>
                          </a:solidFill>
                          <a:latin typeface="Amazon Ember"/>
                          <a:ea typeface="+mn-ea"/>
                          <a:cs typeface="+mn-cs"/>
                        </a:rPr>
                        <a:t>Categories</a:t>
                      </a:r>
                    </a:p>
                  </a:txBody>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algn="ctr"/>
                      <a:r>
                        <a:rPr lang="en-US" sz="2800" kern="1200" dirty="0"/>
                        <a:t>EC2</a:t>
                      </a:r>
                      <a:endParaRPr lang="en-US" sz="2800" b="0" i="0" kern="1200" dirty="0">
                        <a:solidFill>
                          <a:schemeClr val="bg1"/>
                        </a:solidFill>
                        <a:latin typeface="Amazon Ember" panose="020B0703020204020204" pitchFamily="34" charset="0"/>
                        <a:ea typeface="Amazon Ember" panose="020B0703020204020204" pitchFamily="34" charset="0"/>
                        <a:cs typeface="Amazon Ember" panose="020B0703020204020204" pitchFamily="34" charset="0"/>
                      </a:endParaRPr>
                    </a:p>
                  </a:txBody>
                  <a:tcPr marL="182880" anchor="ct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algn="ctr"/>
                      <a:r>
                        <a:rPr lang="en-US" sz="2800" kern="1200" dirty="0"/>
                        <a:t>ECS /EKS</a:t>
                      </a:r>
                      <a:endParaRPr lang="en-US" sz="2800" b="0" i="0" kern="1200" dirty="0">
                        <a:solidFill>
                          <a:schemeClr val="bg1"/>
                        </a:solidFill>
                        <a:latin typeface="Amazon Ember" panose="020B0703020204020204" pitchFamily="34" charset="0"/>
                        <a:ea typeface="Amazon Ember" panose="020B0703020204020204" pitchFamily="34" charset="0"/>
                        <a:cs typeface="Amazon Ember" panose="020B0703020204020204" pitchFamily="34" charset="0"/>
                      </a:endParaRPr>
                    </a:p>
                  </a:txBody>
                  <a:tcPr marL="182880" anchor="ct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pPr algn="ctr"/>
                      <a:r>
                        <a:rPr lang="en-US" sz="2800" kern="1200" dirty="0"/>
                        <a:t>Lambda</a:t>
                      </a:r>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tc>
                <a:extLst>
                  <a:ext uri="{0D108BD9-81ED-4DB2-BD59-A6C34878D82A}">
                    <a16:rowId xmlns:a16="http://schemas.microsoft.com/office/drawing/2014/main" val="119853964"/>
                  </a:ext>
                </a:extLst>
              </a:tr>
              <a:tr h="370840">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dirty="0">
                          <a:solidFill>
                            <a:schemeClr val="bg1"/>
                          </a:solidFill>
                        </a:rPr>
                        <a:t>Abstraction</a:t>
                      </a:r>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Hardware</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Operating system</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Runtime</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extLst>
                  <a:ext uri="{0D108BD9-81ED-4DB2-BD59-A6C34878D82A}">
                    <a16:rowId xmlns:a16="http://schemas.microsoft.com/office/drawing/2014/main" val="158972742"/>
                  </a:ext>
                </a:extLst>
              </a:tr>
              <a:tr h="370840">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dirty="0">
                          <a:solidFill>
                            <a:schemeClr val="bg1"/>
                          </a:solidFill>
                        </a:rPr>
                        <a:t>Packaging</a:t>
                      </a:r>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Amazon Machine Image (AMI)</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Container</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Function code</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extLst>
                  <a:ext uri="{0D108BD9-81ED-4DB2-BD59-A6C34878D82A}">
                    <a16:rowId xmlns:a16="http://schemas.microsoft.com/office/drawing/2014/main" val="209446034"/>
                  </a:ext>
                </a:extLst>
              </a:tr>
              <a:tr h="370840">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800" dirty="0">
                          <a:solidFill>
                            <a:schemeClr val="bg1"/>
                          </a:solidFill>
                        </a:rPr>
                        <a:t>Pricing model</a:t>
                      </a:r>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Infrastructure consumption-based</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dirty="0"/>
                        <a:t>Infrastructure consumption-based</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r>
                        <a:rPr lang="en-US" sz="2200"/>
                        <a:t>Pay per request</a:t>
                      </a:r>
                      <a:endParaRPr lang="en-US" sz="22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extLst>
                  <a:ext uri="{0D108BD9-81ED-4DB2-BD59-A6C34878D82A}">
                    <a16:rowId xmlns:a16="http://schemas.microsoft.com/office/drawing/2014/main" val="886215245"/>
                  </a:ext>
                </a:extLst>
              </a:tr>
              <a:tr h="370840">
                <a:tc>
                  <a:txBody>
                    <a:bodyPr/>
                    <a:lstStyle/>
                    <a:p>
                      <a:r>
                        <a:rPr lang="en-US" sz="2800" dirty="0">
                          <a:solidFill>
                            <a:schemeClr val="bg1"/>
                          </a:solidFill>
                        </a:rPr>
                        <a:t>Scalability</a:t>
                      </a:r>
                      <a:r>
                        <a:rPr lang="en-US" sz="2800" baseline="0" dirty="0">
                          <a:solidFill>
                            <a:schemeClr val="bg1"/>
                          </a:solidFill>
                        </a:rPr>
                        <a:t> and concurrency</a:t>
                      </a:r>
                      <a:endParaRPr lang="en-US" sz="2800" b="0" i="0" dirty="0">
                        <a:solidFill>
                          <a:schemeClr val="bg1"/>
                        </a:solidFill>
                        <a:latin typeface="Amazon Ember" panose="020B0703020204020204" pitchFamily="34" charset="0"/>
                        <a:ea typeface="Amazon Ember" panose="020B0703020204020204" pitchFamily="34" charset="0"/>
                        <a:cs typeface="Amazon Ember" panose="020B0703020204020204" pitchFamily="34" charset="0"/>
                      </a:endParaRPr>
                    </a:p>
                  </a:txBody>
                  <a:tcPr marL="182880" anchor="ctr"/>
                </a:tc>
                <a:tc>
                  <a:txBody>
                    <a:bodyPr/>
                    <a:lstStyle/>
                    <a:p>
                      <a:pPr marL="0" indent="0" algn="l" defTabSz="914400" rtl="0" eaLnBrk="1" latinLnBrk="0" hangingPunct="1">
                        <a:buFontTx/>
                        <a:buNone/>
                      </a:pPr>
                      <a:r>
                        <a:rPr lang="en-US" sz="2200" dirty="0"/>
                        <a:t>Full control over configuration and scaling</a:t>
                      </a:r>
                      <a:endParaRPr lang="en-US" sz="2200" i="0" dirty="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p>
                      <a:pPr algn="l" defTabSz="914400" rtl="0" eaLnBrk="1" latinLnBrk="0" hangingPunct="1"/>
                      <a:r>
                        <a:rPr lang="en-US" sz="2200" kern="1200" dirty="0"/>
                        <a:t>You control</a:t>
                      </a:r>
                      <a:endParaRPr lang="en-US" sz="2200" i="0" kern="1200" dirty="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kern="1200" dirty="0"/>
                        <a:t>Implicit</a:t>
                      </a:r>
                      <a:r>
                        <a:rPr lang="en-US" sz="2200" kern="1200" baseline="0" dirty="0"/>
                        <a:t> scaling</a:t>
                      </a:r>
                      <a:endParaRPr lang="en-US" sz="2200" b="0" i="0" kern="1200" dirty="0">
                        <a:solidFill>
                          <a:sysClr val="windowText" lastClr="000000"/>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tc>
                <a:extLst>
                  <a:ext uri="{0D108BD9-81ED-4DB2-BD59-A6C34878D82A}">
                    <a16:rowId xmlns:a16="http://schemas.microsoft.com/office/drawing/2014/main" val="51391048"/>
                  </a:ext>
                </a:extLst>
              </a:tr>
            </a:tbl>
          </a:graphicData>
        </a:graphic>
      </p:graphicFrame>
    </p:spTree>
    <p:custDataLst>
      <p:tags r:id="rId1"/>
    </p:custDataLst>
    <p:extLst>
      <p:ext uri="{BB962C8B-B14F-4D97-AF65-F5344CB8AC3E}">
        <p14:creationId xmlns:p14="http://schemas.microsoft.com/office/powerpoint/2010/main" val="178149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AWS Lambda works</a:t>
            </a:r>
          </a:p>
        </p:txBody>
      </p:sp>
      <p:sp>
        <p:nvSpPr>
          <p:cNvPr id="5" name="Text Placeholder 4"/>
          <p:cNvSpPr>
            <a:spLocks noGrp="1"/>
          </p:cNvSpPr>
          <p:nvPr>
            <p:ph type="subTitle" idx="1"/>
          </p:nvPr>
        </p:nvSpPr>
        <p:spPr/>
        <p:txBody>
          <a:bodyPr>
            <a:normAutofit/>
          </a:bodyPr>
          <a:lstStyle/>
          <a:p>
            <a:r>
              <a:rPr lang="en-US" dirty="0"/>
              <a:t>Module 9: Processing Your Application Logic</a:t>
            </a:r>
          </a:p>
        </p:txBody>
      </p:sp>
    </p:spTree>
    <p:custDataLst>
      <p:tags r:id="rId1"/>
    </p:custDataLst>
    <p:extLst>
      <p:ext uri="{BB962C8B-B14F-4D97-AF65-F5344CB8AC3E}">
        <p14:creationId xmlns:p14="http://schemas.microsoft.com/office/powerpoint/2010/main" val="1825262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pPr lvl="0"/>
            <a:fld id="{9FC43BFD-8FF7-A343-A8A6-E2338FCE8046}" type="slidenum">
              <a:rPr lang="en-US" noProof="0" smtClean="0"/>
              <a:pPr lvl="0"/>
              <a:t>8</a:t>
            </a:fld>
            <a:endParaRPr lang="en-US" noProof="0" dirty="0"/>
          </a:p>
        </p:txBody>
      </p:sp>
      <p:sp>
        <p:nvSpPr>
          <p:cNvPr id="2" name="Title 1"/>
          <p:cNvSpPr>
            <a:spLocks noGrp="1"/>
          </p:cNvSpPr>
          <p:nvPr>
            <p:ph type="title"/>
          </p:nvPr>
        </p:nvSpPr>
        <p:spPr/>
        <p:txBody>
          <a:bodyPr/>
          <a:lstStyle/>
          <a:p>
            <a:r>
              <a:rPr lang="en-US"/>
              <a:t>Using Lambda</a:t>
            </a:r>
            <a:endParaRPr lang="en-US" dirty="0"/>
          </a:p>
        </p:txBody>
      </p:sp>
      <p:grpSp>
        <p:nvGrpSpPr>
          <p:cNvPr id="28" name="justGraphic">
            <a:extLst>
              <a:ext uri="{FF2B5EF4-FFF2-40B4-BE49-F238E27FC236}">
                <a16:creationId xmlns:a16="http://schemas.microsoft.com/office/drawing/2014/main" id="{2F06CB66-95E0-47CC-9BF7-75DE026021DF}"/>
              </a:ext>
              <a:ext uri="{C183D7F6-B498-43B3-948B-1728B52AA6E4}">
                <adec:decorative xmlns:adec="http://schemas.microsoft.com/office/drawing/2017/decorative" val="1"/>
              </a:ext>
            </a:extLst>
          </p:cNvPr>
          <p:cNvGrpSpPr/>
          <p:nvPr/>
        </p:nvGrpSpPr>
        <p:grpSpPr>
          <a:xfrm>
            <a:off x="724877" y="1771527"/>
            <a:ext cx="10437269" cy="4105537"/>
            <a:chOff x="724877" y="1771527"/>
            <a:chExt cx="10437269" cy="4105537"/>
          </a:xfrm>
        </p:grpSpPr>
        <p:sp>
          <p:nvSpPr>
            <p:cNvPr id="6" name="TextBox 5">
              <a:extLst>
                <a:ext uri="{FF2B5EF4-FFF2-40B4-BE49-F238E27FC236}">
                  <a16:creationId xmlns:a16="http://schemas.microsoft.com/office/drawing/2014/main" id="{D3E236A4-8A7D-6045-823A-DC0FA75DCAFB}"/>
                </a:ext>
              </a:extLst>
            </p:cNvPr>
            <p:cNvSpPr txBox="1"/>
            <p:nvPr/>
          </p:nvSpPr>
          <p:spPr>
            <a:xfrm>
              <a:off x="5430810" y="3450111"/>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AWS Lambda</a:t>
              </a:r>
            </a:p>
          </p:txBody>
        </p:sp>
        <p:grpSp>
          <p:nvGrpSpPr>
            <p:cNvPr id="19" name="Group 18">
              <a:extLst>
                <a:ext uri="{FF2B5EF4-FFF2-40B4-BE49-F238E27FC236}">
                  <a16:creationId xmlns:a16="http://schemas.microsoft.com/office/drawing/2014/main" id="{CA219B74-F001-49C1-9171-47289A26953E}"/>
                </a:ext>
              </a:extLst>
            </p:cNvPr>
            <p:cNvGrpSpPr/>
            <p:nvPr/>
          </p:nvGrpSpPr>
          <p:grpSpPr>
            <a:xfrm>
              <a:off x="5485683" y="3783787"/>
              <a:ext cx="2301904" cy="1409014"/>
              <a:chOff x="5485683" y="3783787"/>
              <a:chExt cx="2301904" cy="1409014"/>
            </a:xfrm>
          </p:grpSpPr>
          <p:sp>
            <p:nvSpPr>
              <p:cNvPr id="13" name="TextBox 12">
                <a:extLst>
                  <a:ext uri="{FF2B5EF4-FFF2-40B4-BE49-F238E27FC236}">
                    <a16:creationId xmlns:a16="http://schemas.microsoft.com/office/drawing/2014/main" id="{D3E236A4-8A7D-6045-823A-DC0FA75DCAFB}"/>
                  </a:ext>
                </a:extLst>
              </p:cNvPr>
              <p:cNvSpPr txBox="1"/>
              <p:nvPr/>
            </p:nvSpPr>
            <p:spPr>
              <a:xfrm>
                <a:off x="5485683" y="4854247"/>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Function code</a:t>
                </a:r>
              </a:p>
            </p:txBody>
          </p:sp>
          <p:pic>
            <p:nvPicPr>
              <p:cNvPr id="10" name="code" descr="You can upload your lambda function code, or directly code in the Lambda’s code editor. You also set the triggers for the cod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019" y="3935032"/>
                <a:ext cx="1017232" cy="1017232"/>
              </a:xfrm>
              <a:prstGeom prst="rect">
                <a:avLst/>
              </a:prstGeom>
            </p:spPr>
          </p:pic>
          <p:cxnSp>
            <p:nvCxnSpPr>
              <p:cNvPr id="33" name="Straight Arrow Connector 32">
                <a:extLst>
                  <a:ext uri="{C183D7F6-B498-43B3-948B-1728B52AA6E4}">
                    <adec:decorative xmlns:adec="http://schemas.microsoft.com/office/drawing/2017/decorative" val="1"/>
                  </a:ext>
                </a:extLst>
              </p:cNvPr>
              <p:cNvCxnSpPr/>
              <p:nvPr/>
            </p:nvCxnSpPr>
            <p:spPr>
              <a:xfrm>
                <a:off x="6636635" y="3783787"/>
                <a:ext cx="0" cy="351576"/>
              </a:xfrm>
              <a:prstGeom prst="straightConnector1">
                <a:avLst/>
              </a:prstGeom>
              <a:ln w="44450">
                <a:solidFill>
                  <a:schemeClr val="hlink"/>
                </a:solidFill>
                <a:headEnd type="arrow" w="lg" len="lg"/>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44E16E5-8C46-4197-BDDA-C2542EA8A993}"/>
                </a:ext>
              </a:extLst>
            </p:cNvPr>
            <p:cNvGrpSpPr/>
            <p:nvPr/>
          </p:nvGrpSpPr>
          <p:grpSpPr>
            <a:xfrm>
              <a:off x="724877" y="3524839"/>
              <a:ext cx="2442338" cy="2352225"/>
              <a:chOff x="724877" y="3524839"/>
              <a:chExt cx="2442338" cy="2352225"/>
            </a:xfrm>
          </p:grpSpPr>
          <p:pic>
            <p:nvPicPr>
              <p:cNvPr id="47" name="EScanBe" descr="Event sources trigger the lambda function. Event sources can be ">
                <a:extLst>
                  <a:ext uri="{C183D7F6-B498-43B3-948B-1728B52AA6E4}">
                    <adec:decorative xmlns:adec="http://schemas.microsoft.com/office/drawing/2017/decorative" val="0"/>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424793" y="3524839"/>
                <a:ext cx="742422" cy="742422"/>
              </a:xfrm>
              <a:prstGeom prst="rect">
                <a:avLst/>
              </a:prstGeom>
            </p:spPr>
          </p:pic>
          <p:pic>
            <p:nvPicPr>
              <p:cNvPr id="48" name="Picture 47">
                <a:extLst>
                  <a:ext uri="{C183D7F6-B498-43B3-948B-1728B52AA6E4}">
                    <adec:decorative xmlns:adec="http://schemas.microsoft.com/office/drawing/2017/decorative" val="1"/>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2404516" y="5208717"/>
                <a:ext cx="706941" cy="668347"/>
              </a:xfrm>
              <a:prstGeom prst="rect">
                <a:avLst/>
              </a:prstGeom>
            </p:spPr>
          </p:pic>
          <p:pic>
            <p:nvPicPr>
              <p:cNvPr id="21" name="Picture 20">
                <a:extLst>
                  <a:ext uri="{C183D7F6-B498-43B3-948B-1728B52AA6E4}">
                    <adec:decorative xmlns:adec="http://schemas.microsoft.com/office/drawing/2017/decorative" val="1"/>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96913" y="4372583"/>
                <a:ext cx="703874" cy="703874"/>
              </a:xfrm>
              <a:prstGeom prst="rect">
                <a:avLst/>
              </a:prstGeom>
            </p:spPr>
          </p:pic>
          <p:sp>
            <p:nvSpPr>
              <p:cNvPr id="23" name="Rectangle 22"/>
              <p:cNvSpPr/>
              <p:nvPr/>
            </p:nvSpPr>
            <p:spPr>
              <a:xfrm>
                <a:off x="750515" y="3588910"/>
                <a:ext cx="174278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Changes in data </a:t>
                </a:r>
                <a:br>
                  <a:rPr kumimoji="0" lang="en-US" sz="1600" b="0" i="0" u="none" strike="noStrike" kern="1200" cap="none" spc="0" normalizeH="0" baseline="0" noProof="0" dirty="0">
                    <a:ln>
                      <a:noFill/>
                    </a:ln>
                    <a:solidFill>
                      <a:srgbClr val="000000"/>
                    </a:solidFill>
                    <a:effectLst/>
                    <a:uLnTx/>
                    <a:uFillTx/>
                    <a:ea typeface="+mn-ea"/>
                    <a:cs typeface="+mn-cs"/>
                  </a:rPr>
                </a:br>
                <a:r>
                  <a:rPr kumimoji="0" lang="en-US" sz="1600" b="0" i="0" u="none" strike="noStrike" kern="1200" cap="none" spc="0" normalizeH="0" baseline="0" noProof="0" dirty="0">
                    <a:ln>
                      <a:noFill/>
                    </a:ln>
                    <a:solidFill>
                      <a:srgbClr val="000000"/>
                    </a:solidFill>
                    <a:effectLst/>
                    <a:uLnTx/>
                    <a:uFillTx/>
                    <a:ea typeface="+mn-ea"/>
                    <a:cs typeface="+mn-cs"/>
                  </a:rPr>
                  <a:t>or resource state</a:t>
                </a:r>
              </a:p>
            </p:txBody>
          </p:sp>
          <p:sp>
            <p:nvSpPr>
              <p:cNvPr id="25" name="Rectangle 24"/>
              <p:cNvSpPr/>
              <p:nvPr/>
            </p:nvSpPr>
            <p:spPr>
              <a:xfrm>
                <a:off x="750020" y="4443648"/>
                <a:ext cx="158889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HTTP requests </a:t>
                </a:r>
                <a:br>
                  <a:rPr kumimoji="0" lang="en-US" sz="1600" b="0" i="0" u="none" strike="noStrike" kern="1200" cap="none" spc="0" normalizeH="0" baseline="0" noProof="0" dirty="0">
                    <a:ln>
                      <a:noFill/>
                    </a:ln>
                    <a:solidFill>
                      <a:srgbClr val="000000"/>
                    </a:solidFill>
                    <a:effectLst/>
                    <a:uLnTx/>
                    <a:uFillTx/>
                    <a:ea typeface="+mn-ea"/>
                    <a:cs typeface="+mn-cs"/>
                  </a:rPr>
                </a:br>
                <a:r>
                  <a:rPr kumimoji="0" lang="en-US" sz="1600" b="0" i="0" u="none" strike="noStrike" kern="1200" cap="none" spc="0" normalizeH="0" baseline="0" noProof="0" dirty="0">
                    <a:ln>
                      <a:noFill/>
                    </a:ln>
                    <a:solidFill>
                      <a:srgbClr val="000000"/>
                    </a:solidFill>
                    <a:effectLst/>
                    <a:uLnTx/>
                    <a:uFillTx/>
                    <a:ea typeface="+mn-ea"/>
                    <a:cs typeface="+mn-cs"/>
                  </a:rPr>
                  <a:t>to endpoints</a:t>
                </a:r>
              </a:p>
            </p:txBody>
          </p:sp>
          <p:sp>
            <p:nvSpPr>
              <p:cNvPr id="26" name="Rectangle 25"/>
              <p:cNvSpPr/>
              <p:nvPr/>
            </p:nvSpPr>
            <p:spPr>
              <a:xfrm>
                <a:off x="724877" y="5292289"/>
                <a:ext cx="137569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mn-ea"/>
                    <a:cs typeface="+mn-cs"/>
                  </a:rPr>
                  <a:t>API calls </a:t>
                </a:r>
                <a:br>
                  <a:rPr kumimoji="0" lang="en-US" sz="1600" b="0" i="0" u="none" strike="noStrike" kern="1200" cap="none" spc="0" normalizeH="0" baseline="0" noProof="0" dirty="0">
                    <a:ln>
                      <a:noFill/>
                    </a:ln>
                    <a:solidFill>
                      <a:srgbClr val="000000"/>
                    </a:solidFill>
                    <a:effectLst/>
                    <a:uLnTx/>
                    <a:uFillTx/>
                    <a:ea typeface="+mn-ea"/>
                    <a:cs typeface="+mn-cs"/>
                  </a:rPr>
                </a:br>
                <a:r>
                  <a:rPr kumimoji="0" lang="en-US" sz="1600" b="0" i="0" u="none" strike="noStrike" kern="1200" cap="none" spc="0" normalizeH="0" baseline="0" noProof="0" dirty="0">
                    <a:ln>
                      <a:noFill/>
                    </a:ln>
                    <a:solidFill>
                      <a:srgbClr val="000000"/>
                    </a:solidFill>
                    <a:effectLst/>
                    <a:uLnTx/>
                    <a:uFillTx/>
                    <a:ea typeface="+mn-ea"/>
                    <a:cs typeface="+mn-cs"/>
                  </a:rPr>
                  <a:t>through SDK</a:t>
                </a:r>
              </a:p>
            </p:txBody>
          </p:sp>
        </p:grpSp>
        <p:pic>
          <p:nvPicPr>
            <p:cNvPr id="11" name="START">
              <a:extLst>
                <a:ext uri="{C183D7F6-B498-43B3-948B-1728B52AA6E4}">
                  <adec:decorative xmlns:adec="http://schemas.microsoft.com/office/drawing/2017/decorative" val="0"/>
                </a:ext>
              </a:extLst>
            </p:cNvPr>
            <p:cNvPicPr>
              <a:picLocks noChangeAspect="1"/>
            </p:cNvPicPr>
            <p:nvPr/>
          </p:nvPicPr>
          <p:blipFill rotWithShape="1">
            <a:blip r:embed="rId11">
              <a:extLst>
                <a:ext uri="{28A0092B-C50C-407E-A947-70E740481C1C}">
                  <a14:useLocalDpi xmlns:a14="http://schemas.microsoft.com/office/drawing/2010/main" val="0"/>
                </a:ext>
              </a:extLst>
            </a:blip>
            <a:srcRect t="18968" b="22876"/>
            <a:stretch/>
          </p:blipFill>
          <p:spPr>
            <a:xfrm>
              <a:off x="2056813" y="2303198"/>
              <a:ext cx="1998169" cy="1167868"/>
            </a:xfrm>
            <a:prstGeom prst="rect">
              <a:avLst/>
            </a:prstGeom>
          </p:spPr>
        </p:pic>
        <p:sp>
          <p:nvSpPr>
            <p:cNvPr id="12" name="TextBox 11">
              <a:extLst>
                <a:ext uri="{FF2B5EF4-FFF2-40B4-BE49-F238E27FC236}">
                  <a16:creationId xmlns:a16="http://schemas.microsoft.com/office/drawing/2014/main" id="{D3E236A4-8A7D-6045-823A-DC0FA75DCAFB}"/>
                </a:ext>
              </a:extLst>
            </p:cNvPr>
            <p:cNvSpPr txBox="1"/>
            <p:nvPr/>
          </p:nvSpPr>
          <p:spPr>
            <a:xfrm>
              <a:off x="1763109" y="1771527"/>
              <a:ext cx="23914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Event source</a:t>
              </a:r>
            </a:p>
          </p:txBody>
        </p:sp>
        <p:sp>
          <p:nvSpPr>
            <p:cNvPr id="17" name="arrow1" descr="Arrow from event source to the lambda function.">
              <a:extLst>
                <a:ext uri="{FF2B5EF4-FFF2-40B4-BE49-F238E27FC236}">
                  <a16:creationId xmlns:a16="http://schemas.microsoft.com/office/drawing/2014/main" id="{D3E236A4-8A7D-6045-823A-DC0FA75DCAFB}"/>
                </a:ext>
              </a:extLst>
            </p:cNvPr>
            <p:cNvSpPr txBox="1"/>
            <p:nvPr/>
          </p:nvSpPr>
          <p:spPr>
            <a:xfrm>
              <a:off x="3863503" y="2338938"/>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Invoke</a:t>
              </a:r>
            </a:p>
          </p:txBody>
        </p:sp>
        <p:sp>
          <p:nvSpPr>
            <p:cNvPr id="42" name="TextBox 41">
              <a:extLst>
                <a:ext uri="{FF2B5EF4-FFF2-40B4-BE49-F238E27FC236}">
                  <a16:creationId xmlns:a16="http://schemas.microsoft.com/office/drawing/2014/main" id="{D3E236A4-8A7D-6045-823A-DC0FA75DCAFB}"/>
                </a:ext>
              </a:extLst>
            </p:cNvPr>
            <p:cNvSpPr txBox="1"/>
            <p:nvPr/>
          </p:nvSpPr>
          <p:spPr>
            <a:xfrm>
              <a:off x="5479231" y="1771527"/>
              <a:ext cx="230190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Function</a:t>
              </a:r>
            </a:p>
          </p:txBody>
        </p:sp>
        <p:pic>
          <p:nvPicPr>
            <p:cNvPr id="7" name="Graphic 43">
              <a:extLst>
                <a:ext uri="{FF2B5EF4-FFF2-40B4-BE49-F238E27FC236}">
                  <a16:creationId xmlns:a16="http://schemas.microsoft.com/office/drawing/2014/main" id="{49BFD3E4-C3C7-C84A-A0A2-EF5E2E8D06D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061128" y="2409733"/>
              <a:ext cx="1041268" cy="1041268"/>
            </a:xfrm>
            <a:prstGeom prst="rect">
              <a:avLst/>
            </a:prstGeom>
          </p:spPr>
        </p:pic>
        <p:grpSp>
          <p:nvGrpSpPr>
            <p:cNvPr id="20" name="Group 19">
              <a:extLst>
                <a:ext uri="{FF2B5EF4-FFF2-40B4-BE49-F238E27FC236}">
                  <a16:creationId xmlns:a16="http://schemas.microsoft.com/office/drawing/2014/main" id="{95E7BFDC-DB75-44FC-BDC7-F921CA2C9978}"/>
                </a:ext>
              </a:extLst>
            </p:cNvPr>
            <p:cNvGrpSpPr/>
            <p:nvPr/>
          </p:nvGrpSpPr>
          <p:grpSpPr>
            <a:xfrm>
              <a:off x="7226135" y="1771527"/>
              <a:ext cx="3936011" cy="3421274"/>
              <a:chOff x="7226135" y="1771527"/>
              <a:chExt cx="3936011" cy="3421274"/>
            </a:xfrm>
          </p:grpSpPr>
          <p:cxnSp>
            <p:nvCxnSpPr>
              <p:cNvPr id="27" name="Straight Arrow Connector 26" descr="Arrow from the lambda function to the services and the internet."/>
              <p:cNvCxnSpPr/>
              <p:nvPr/>
            </p:nvCxnSpPr>
            <p:spPr>
              <a:xfrm flipH="1" flipV="1">
                <a:off x="7226135" y="2727758"/>
                <a:ext cx="2014053" cy="3244"/>
              </a:xfrm>
              <a:prstGeom prst="straightConnector1">
                <a:avLst/>
              </a:prstGeom>
              <a:ln w="44450">
                <a:solidFill>
                  <a:schemeClr val="hlink"/>
                </a:solidFill>
                <a:headEnd type="arrow" w="lg" len="lg"/>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F66C80F-4AEE-47BD-AA00-07F247E30427}"/>
                  </a:ext>
                  <a:ext uri="{C183D7F6-B498-43B3-948B-1728B52AA6E4}">
                    <adec:decorative xmlns:adec="http://schemas.microsoft.com/office/drawing/2017/decorative" val="1"/>
                  </a:ext>
                </a:extLst>
              </p:cNvPr>
              <p:cNvCxnSpPr/>
              <p:nvPr/>
            </p:nvCxnSpPr>
            <p:spPr>
              <a:xfrm>
                <a:off x="7226135" y="2930367"/>
                <a:ext cx="2014053" cy="1123840"/>
              </a:xfrm>
              <a:prstGeom prst="bentConnector3">
                <a:avLst>
                  <a:gd name="adj1" fmla="val 54376"/>
                </a:avLst>
              </a:prstGeom>
              <a:ln w="44450">
                <a:solidFill>
                  <a:schemeClr val="hlink"/>
                </a:solidFill>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EFC06D-9785-EC48-A387-EFE9412664C6}"/>
                  </a:ext>
                </a:extLst>
              </p:cNvPr>
              <p:cNvSpPr txBox="1"/>
              <p:nvPr/>
            </p:nvSpPr>
            <p:spPr>
              <a:xfrm>
                <a:off x="9195353" y="1771527"/>
                <a:ext cx="1631682" cy="523220"/>
              </a:xfrm>
              <a:prstGeom prst="rect">
                <a:avLst/>
              </a:prstGeom>
              <a:noFill/>
            </p:spPr>
            <p:txBody>
              <a:bodyPr wrap="square" rtlCol="0">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Service</a:t>
                </a:r>
              </a:p>
            </p:txBody>
          </p:sp>
          <p:pic>
            <p:nvPicPr>
              <p:cNvPr id="36" name="Graphic 23">
                <a:extLst>
                  <a:ext uri="{FF2B5EF4-FFF2-40B4-BE49-F238E27FC236}">
                    <a16:creationId xmlns:a16="http://schemas.microsoft.com/office/drawing/2014/main" id="{780C44B0-24CB-0E46-8E63-78BE71121DDA}"/>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53372" y="2339894"/>
                <a:ext cx="1115644" cy="111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9">
                <a:extLst>
                  <a:ext uri="{FF2B5EF4-FFF2-40B4-BE49-F238E27FC236}">
                    <a16:creationId xmlns:a16="http://schemas.microsoft.com/office/drawing/2014/main" id="{F255D846-642B-A942-8BEC-D0E41A406D4B}"/>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9341808" y="3561476"/>
                <a:ext cx="1338773" cy="1338773"/>
              </a:xfrm>
              <a:prstGeom prst="rect">
                <a:avLst/>
              </a:prstGeom>
            </p:spPr>
          </p:pic>
          <p:sp>
            <p:nvSpPr>
              <p:cNvPr id="29" name="TextBox 28">
                <a:extLst>
                  <a:ext uri="{FF2B5EF4-FFF2-40B4-BE49-F238E27FC236}">
                    <a16:creationId xmlns:a16="http://schemas.microsoft.com/office/drawing/2014/main" id="{6F7EFECA-1622-4D8C-A98A-C9969D015E4C}"/>
                  </a:ext>
                </a:extLst>
              </p:cNvPr>
              <p:cNvSpPr txBox="1"/>
              <p:nvPr/>
            </p:nvSpPr>
            <p:spPr>
              <a:xfrm>
                <a:off x="8860242" y="4854247"/>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Internet</a:t>
                </a:r>
              </a:p>
            </p:txBody>
          </p:sp>
        </p:grpSp>
        <p:cxnSp>
          <p:nvCxnSpPr>
            <p:cNvPr id="24" name="arrow2" descr="Arrow from the lambda function to the event source."/>
            <p:cNvCxnSpPr/>
            <p:nvPr/>
          </p:nvCxnSpPr>
          <p:spPr>
            <a:xfrm>
              <a:off x="3945370" y="3018177"/>
              <a:ext cx="1972244" cy="1"/>
            </a:xfrm>
            <a:prstGeom prst="straightConnector1">
              <a:avLst/>
            </a:prstGeom>
            <a:ln w="44450">
              <a:solidFill>
                <a:schemeClr val="hlink"/>
              </a:solidFill>
              <a:headEnd type="arrow" w="lg" len="lg"/>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3E236A4-8A7D-6045-823A-DC0FA75DCAFB}"/>
                </a:ext>
              </a:extLst>
            </p:cNvPr>
            <p:cNvSpPr txBox="1"/>
            <p:nvPr/>
          </p:nvSpPr>
          <p:spPr>
            <a:xfrm>
              <a:off x="3878922" y="3077512"/>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Optional response</a:t>
              </a:r>
            </a:p>
          </p:txBody>
        </p:sp>
        <p:cxnSp>
          <p:nvCxnSpPr>
            <p:cNvPr id="14" name="Elbow Connector 13"/>
            <p:cNvCxnSpPr/>
            <p:nvPr/>
          </p:nvCxnSpPr>
          <p:spPr>
            <a:xfrm>
              <a:off x="3863503" y="2726152"/>
              <a:ext cx="2056096" cy="893"/>
            </a:xfrm>
            <a:prstGeom prst="straightConnector1">
              <a:avLst/>
            </a:prstGeom>
            <a:ln w="44450">
              <a:solidFill>
                <a:schemeClr val="hlink"/>
              </a:solidFill>
              <a:headEnd type="none"/>
              <a:tailEnd type="arrow" w="lg" len="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9746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772CC2-ECE6-46B6-B62E-7FACF8E7B26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Title 1">
            <a:extLst>
              <a:ext uri="{FF2B5EF4-FFF2-40B4-BE49-F238E27FC236}">
                <a16:creationId xmlns:a16="http://schemas.microsoft.com/office/drawing/2014/main" id="{933EC9AA-66E0-E24B-8912-822560F48BB5}"/>
              </a:ext>
            </a:extLst>
          </p:cNvPr>
          <p:cNvSpPr>
            <a:spLocks noGrp="1"/>
          </p:cNvSpPr>
          <p:nvPr>
            <p:ph type="title"/>
          </p:nvPr>
        </p:nvSpPr>
        <p:spPr/>
        <p:txBody>
          <a:bodyPr rtlCol="0">
            <a:noAutofit/>
          </a:bodyPr>
          <a:lstStyle/>
          <a:p>
            <a:pPr>
              <a:defRPr/>
            </a:pPr>
            <a:r>
              <a:rPr lang="en-US" dirty="0"/>
              <a:t>Event sources that invoke AWS Lambda</a:t>
            </a:r>
          </a:p>
        </p:txBody>
      </p:sp>
      <p:grpSp>
        <p:nvGrpSpPr>
          <p:cNvPr id="2" name="justGraphic">
            <a:extLst>
              <a:ext uri="{FF2B5EF4-FFF2-40B4-BE49-F238E27FC236}">
                <a16:creationId xmlns:a16="http://schemas.microsoft.com/office/drawing/2014/main" id="{2C46A1F9-2238-4578-897E-29AE3EDAE590}"/>
              </a:ext>
              <a:ext uri="{C183D7F6-B498-43B3-948B-1728B52AA6E4}">
                <adec:decorative xmlns:adec="http://schemas.microsoft.com/office/drawing/2017/decorative" val="1"/>
              </a:ext>
            </a:extLst>
          </p:cNvPr>
          <p:cNvGrpSpPr/>
          <p:nvPr/>
        </p:nvGrpSpPr>
        <p:grpSpPr>
          <a:xfrm>
            <a:off x="445842" y="1286172"/>
            <a:ext cx="11480040" cy="5029749"/>
            <a:chOff x="445842" y="1286172"/>
            <a:chExt cx="11480040" cy="5029749"/>
          </a:xfrm>
        </p:grpSpPr>
        <p:sp>
          <p:nvSpPr>
            <p:cNvPr id="37900" name="Rectangle 53"/>
            <p:cNvSpPr>
              <a:spLocks noChangeArrowheads="1"/>
            </p:cNvSpPr>
            <p:nvPr/>
          </p:nvSpPr>
          <p:spPr bwMode="auto">
            <a:xfrm>
              <a:off x="2211333" y="1286172"/>
              <a:ext cx="2201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bg1"/>
                  </a:solidFill>
                  <a:latin typeface="Amazon Ember" pitchFamily="2" charset="0"/>
                  <a:cs typeface="Amazon Ember" pitchFamily="2" charset="0"/>
                </a:defRPr>
              </a:lvl1pPr>
              <a:lvl2pPr marL="742950" indent="-285750">
                <a:spcBef>
                  <a:spcPct val="20000"/>
                </a:spcBef>
                <a:buFont typeface="Arial" panose="020B0604020202020204" pitchFamily="34" charset="0"/>
                <a:buChar char="•"/>
                <a:defRPr sz="2000">
                  <a:solidFill>
                    <a:schemeClr val="bg1"/>
                  </a:solidFill>
                  <a:latin typeface="Amazon Ember" pitchFamily="2" charset="0"/>
                  <a:cs typeface="Amazon Ember" pitchFamily="2" charset="0"/>
                </a:defRPr>
              </a:lvl2pPr>
              <a:lvl3pPr marL="1143000" indent="-228600">
                <a:spcBef>
                  <a:spcPct val="20000"/>
                </a:spcBef>
                <a:buFont typeface="Arial" panose="020B0604020202020204" pitchFamily="34" charset="0"/>
                <a:buChar char="•"/>
                <a:defRPr>
                  <a:solidFill>
                    <a:schemeClr val="bg1"/>
                  </a:solidFill>
                  <a:latin typeface="Amazon Ember" pitchFamily="2" charset="0"/>
                  <a:cs typeface="Amazon Ember" pitchFamily="2" charset="0"/>
                </a:defRPr>
              </a:lvl3pPr>
              <a:lvl4pPr marL="16002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4pPr>
              <a:lvl5pPr marL="20574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 STORES</a:t>
              </a:r>
            </a:p>
          </p:txBody>
        </p:sp>
        <p:pic>
          <p:nvPicPr>
            <p:cNvPr id="56"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580"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E81638F-399D-9F43-8712-D1D88B17EE56}"/>
                </a:ext>
              </a:extLst>
            </p:cNvPr>
            <p:cNvSpPr txBox="1"/>
            <p:nvPr/>
          </p:nvSpPr>
          <p:spPr bwMode="auto">
            <a:xfrm>
              <a:off x="615371" y="2820755"/>
              <a:ext cx="1214748"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S3</a:t>
              </a:r>
            </a:p>
          </p:txBody>
        </p:sp>
        <p:pic>
          <p:nvPicPr>
            <p:cNvPr id="57"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2819"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292D86CB-DB70-BA4B-BAD1-0392D79E96E3}"/>
                </a:ext>
              </a:extLst>
            </p:cNvPr>
            <p:cNvSpPr txBox="1"/>
            <p:nvPr/>
          </p:nvSpPr>
          <p:spPr bwMode="auto">
            <a:xfrm>
              <a:off x="1902784" y="2820755"/>
              <a:ext cx="1243330" cy="492443"/>
            </a:xfrm>
            <a:prstGeom prst="rect">
              <a:avLst/>
            </a:prstGeom>
            <a:noFill/>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Amazon DynamoDB</a:t>
              </a:r>
            </a:p>
          </p:txBody>
        </p:sp>
        <p:pic>
          <p:nvPicPr>
            <p:cNvPr id="59"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0058"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5EBFE492-2983-4B40-B9ED-9F443444E3C9}"/>
                </a:ext>
              </a:extLst>
            </p:cNvPr>
            <p:cNvSpPr txBox="1"/>
            <p:nvPr/>
          </p:nvSpPr>
          <p:spPr bwMode="auto">
            <a:xfrm>
              <a:off x="3267359" y="2820755"/>
              <a:ext cx="1250315" cy="492443"/>
            </a:xfrm>
            <a:prstGeom prst="rect">
              <a:avLst/>
            </a:prstGeom>
            <a:noFill/>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Amazon Kinesis</a:t>
              </a:r>
            </a:p>
          </p:txBody>
        </p:sp>
        <p:pic>
          <p:nvPicPr>
            <p:cNvPr id="60"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296"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2A80CCEB-15A6-5949-8B37-EF328816814B}"/>
                </a:ext>
              </a:extLst>
            </p:cNvPr>
            <p:cNvSpPr txBox="1"/>
            <p:nvPr/>
          </p:nvSpPr>
          <p:spPr bwMode="auto">
            <a:xfrm>
              <a:off x="4580787" y="2820755"/>
              <a:ext cx="1371389"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 Cognito</a:t>
              </a:r>
            </a:p>
          </p:txBody>
        </p:sp>
        <p:sp>
          <p:nvSpPr>
            <p:cNvPr id="37901" name="Rectangle 54"/>
            <p:cNvSpPr>
              <a:spLocks noChangeArrowheads="1"/>
            </p:cNvSpPr>
            <p:nvPr/>
          </p:nvSpPr>
          <p:spPr bwMode="auto">
            <a:xfrm>
              <a:off x="8247816" y="1286172"/>
              <a:ext cx="2201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bg1"/>
                  </a:solidFill>
                  <a:latin typeface="Amazon Ember" pitchFamily="2" charset="0"/>
                  <a:cs typeface="Amazon Ember" pitchFamily="2" charset="0"/>
                </a:defRPr>
              </a:lvl1pPr>
              <a:lvl2pPr marL="742950" indent="-285750">
                <a:spcBef>
                  <a:spcPct val="20000"/>
                </a:spcBef>
                <a:buFont typeface="Arial" panose="020B0604020202020204" pitchFamily="34" charset="0"/>
                <a:buChar char="•"/>
                <a:defRPr sz="2000">
                  <a:solidFill>
                    <a:schemeClr val="bg1"/>
                  </a:solidFill>
                  <a:latin typeface="Amazon Ember" pitchFamily="2" charset="0"/>
                  <a:cs typeface="Amazon Ember" pitchFamily="2" charset="0"/>
                </a:defRPr>
              </a:lvl2pPr>
              <a:lvl3pPr marL="1143000" indent="-228600">
                <a:spcBef>
                  <a:spcPct val="20000"/>
                </a:spcBef>
                <a:buFont typeface="Arial" panose="020B0604020202020204" pitchFamily="34" charset="0"/>
                <a:buChar char="•"/>
                <a:defRPr>
                  <a:solidFill>
                    <a:schemeClr val="bg1"/>
                  </a:solidFill>
                  <a:latin typeface="Amazon Ember" pitchFamily="2" charset="0"/>
                  <a:cs typeface="Amazon Ember" pitchFamily="2" charset="0"/>
                </a:defRPr>
              </a:lvl3pPr>
              <a:lvl4pPr marL="16002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4pPr>
              <a:lvl5pPr marL="20574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ENDPOINTS</a:t>
              </a:r>
            </a:p>
          </p:txBody>
        </p:sp>
        <p:pic>
          <p:nvPicPr>
            <p:cNvPr id="62"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8"/>
            <a:srcRect/>
            <a:stretch/>
          </p:blipFill>
          <p:spPr bwMode="auto">
            <a:xfrm>
              <a:off x="7157771"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B48D40C2-166E-DD47-888B-33FBBDB91BBE}"/>
                </a:ext>
              </a:extLst>
            </p:cNvPr>
            <p:cNvSpPr txBox="1"/>
            <p:nvPr/>
          </p:nvSpPr>
          <p:spPr bwMode="auto">
            <a:xfrm>
              <a:off x="6853077" y="2820755"/>
              <a:ext cx="1371388"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API Gateway</a:t>
              </a:r>
            </a:p>
          </p:txBody>
        </p:sp>
        <p:pic>
          <p:nvPicPr>
            <p:cNvPr id="63"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1577"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81885EA2-F461-0E4B-8AF0-EC42BE6D7CE1}"/>
                </a:ext>
              </a:extLst>
            </p:cNvPr>
            <p:cNvSpPr txBox="1"/>
            <p:nvPr/>
          </p:nvSpPr>
          <p:spPr bwMode="auto">
            <a:xfrm>
              <a:off x="8324373" y="2820755"/>
              <a:ext cx="896408"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AWS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IoT</a:t>
              </a:r>
            </a:p>
          </p:txBody>
        </p:sp>
        <p:pic>
          <p:nvPicPr>
            <p:cNvPr id="65"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76283"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072C76F4-5BB3-48B3-B425-D27E79402285}"/>
                </a:ext>
              </a:extLst>
            </p:cNvPr>
            <p:cNvSpPr txBox="1"/>
            <p:nvPr/>
          </p:nvSpPr>
          <p:spPr bwMode="auto">
            <a:xfrm>
              <a:off x="9371589" y="2820755"/>
              <a:ext cx="1371388"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lvl="0" defTabSz="457200">
                <a:defRPr/>
              </a:pPr>
              <a:r>
                <a:rPr lang="en-US" sz="1600" dirty="0">
                  <a:solidFill>
                    <a:srgbClr val="000000"/>
                  </a:solidFill>
                  <a:latin typeface="+mn-lt"/>
                  <a:ea typeface="Amazon Ember Light" panose="020B0403020204020204" pitchFamily="34" charset="0"/>
                  <a:cs typeface="Amazon Ember Light" panose="020B0403020204020204" pitchFamily="34" charset="0"/>
                </a:rPr>
                <a:t>AWS Step Functions</a:t>
              </a:r>
            </a:p>
          </p:txBody>
        </p:sp>
        <p:pic>
          <p:nvPicPr>
            <p:cNvPr id="66"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9188" y="19011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5A07F8C5-1461-A946-9961-BF4FAD986969}"/>
                </a:ext>
              </a:extLst>
            </p:cNvPr>
            <p:cNvSpPr txBox="1"/>
            <p:nvPr/>
          </p:nvSpPr>
          <p:spPr bwMode="auto">
            <a:xfrm>
              <a:off x="10554494" y="2820755"/>
              <a:ext cx="1371388"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Alexa</a:t>
              </a:r>
            </a:p>
          </p:txBody>
        </p:sp>
        <p:sp>
          <p:nvSpPr>
            <p:cNvPr id="37902" name="Rectangle 55"/>
            <p:cNvSpPr>
              <a:spLocks noChangeArrowheads="1"/>
            </p:cNvSpPr>
            <p:nvPr/>
          </p:nvSpPr>
          <p:spPr bwMode="auto">
            <a:xfrm>
              <a:off x="876997" y="3727990"/>
              <a:ext cx="48699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bg1"/>
                  </a:solidFill>
                  <a:latin typeface="Amazon Ember" pitchFamily="2" charset="0"/>
                  <a:cs typeface="Amazon Ember" pitchFamily="2" charset="0"/>
                </a:defRPr>
              </a:lvl1pPr>
              <a:lvl2pPr marL="742950" indent="-285750">
                <a:spcBef>
                  <a:spcPct val="20000"/>
                </a:spcBef>
                <a:buFont typeface="Arial" panose="020B0604020202020204" pitchFamily="34" charset="0"/>
                <a:buChar char="•"/>
                <a:defRPr sz="2000">
                  <a:solidFill>
                    <a:schemeClr val="bg1"/>
                  </a:solidFill>
                  <a:latin typeface="Amazon Ember" pitchFamily="2" charset="0"/>
                  <a:cs typeface="Amazon Ember" pitchFamily="2" charset="0"/>
                </a:defRPr>
              </a:lvl2pPr>
              <a:lvl3pPr marL="1143000" indent="-228600">
                <a:spcBef>
                  <a:spcPct val="20000"/>
                </a:spcBef>
                <a:buFont typeface="Arial" panose="020B0604020202020204" pitchFamily="34" charset="0"/>
                <a:buChar char="•"/>
                <a:defRPr>
                  <a:solidFill>
                    <a:schemeClr val="bg1"/>
                  </a:solidFill>
                  <a:latin typeface="Amazon Ember" pitchFamily="2" charset="0"/>
                  <a:cs typeface="Amazon Ember" pitchFamily="2" charset="0"/>
                </a:defRPr>
              </a:lvl3pPr>
              <a:lvl4pPr marL="16002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4pPr>
              <a:lvl5pPr marL="20574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DEVELOPMENT AND MANAGEMENT TOOLS</a:t>
              </a:r>
            </a:p>
          </p:txBody>
        </p:sp>
        <p:pic>
          <p:nvPicPr>
            <p:cNvPr id="67"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5580"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91B85EF-90DA-C847-9DED-3691332B2256}"/>
                </a:ext>
              </a:extLst>
            </p:cNvPr>
            <p:cNvSpPr txBox="1"/>
            <p:nvPr/>
          </p:nvSpPr>
          <p:spPr bwMode="auto">
            <a:xfrm>
              <a:off x="445842" y="5265502"/>
              <a:ext cx="1539027"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AWS CloudFormation</a:t>
              </a:r>
            </a:p>
          </p:txBody>
        </p:sp>
        <p:pic>
          <p:nvPicPr>
            <p:cNvPr id="68"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2819"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7180A6F-6957-2D49-8E87-6CFAD6B3FC0B}"/>
                </a:ext>
              </a:extLst>
            </p:cNvPr>
            <p:cNvSpPr txBox="1"/>
            <p:nvPr/>
          </p:nvSpPr>
          <p:spPr bwMode="auto">
            <a:xfrm>
              <a:off x="1858372" y="5265502"/>
              <a:ext cx="1417956" cy="492443"/>
            </a:xfrm>
            <a:prstGeom prst="rect">
              <a:avLst/>
            </a:prstGeom>
            <a:noFill/>
          </p:spPr>
          <p:txBody>
            <a:bodyPr wrap="square"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AWS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CloudTrail</a:t>
              </a:r>
            </a:p>
          </p:txBody>
        </p:sp>
        <p:pic>
          <p:nvPicPr>
            <p:cNvPr id="69"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20058"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72F1B435-C54D-EE48-9B73-C105A482BBEE}"/>
                </a:ext>
              </a:extLst>
            </p:cNvPr>
            <p:cNvSpPr txBox="1"/>
            <p:nvPr/>
          </p:nvSpPr>
          <p:spPr bwMode="auto">
            <a:xfrm>
              <a:off x="3226419" y="5265502"/>
              <a:ext cx="1329479" cy="492443"/>
            </a:xfrm>
            <a:prstGeom prst="rect">
              <a:avLst/>
            </a:prstGeom>
            <a:noFill/>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AWS CodeCommit</a:t>
              </a:r>
            </a:p>
          </p:txBody>
        </p:sp>
        <p:pic>
          <p:nvPicPr>
            <p:cNvPr id="70"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7296"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4D34617-763A-2A4F-8C6D-72602BDF778E}"/>
                </a:ext>
              </a:extLst>
            </p:cNvPr>
            <p:cNvSpPr txBox="1"/>
            <p:nvPr/>
          </p:nvSpPr>
          <p:spPr bwMode="auto">
            <a:xfrm>
              <a:off x="4630472" y="5265502"/>
              <a:ext cx="1157181" cy="492443"/>
            </a:xfrm>
            <a:prstGeom prst="rect">
              <a:avLst/>
            </a:prstGeom>
            <a:noFill/>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Amazon CloudWatch</a:t>
              </a:r>
            </a:p>
          </p:txBody>
        </p:sp>
        <p:sp>
          <p:nvSpPr>
            <p:cNvPr id="37903" name="Rectangle 56"/>
            <p:cNvSpPr>
              <a:spLocks noChangeArrowheads="1"/>
            </p:cNvSpPr>
            <p:nvPr/>
          </p:nvSpPr>
          <p:spPr bwMode="auto">
            <a:xfrm>
              <a:off x="7222283" y="3727990"/>
              <a:ext cx="4252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bg1"/>
                  </a:solidFill>
                  <a:latin typeface="Amazon Ember" pitchFamily="2" charset="0"/>
                  <a:cs typeface="Amazon Ember" pitchFamily="2" charset="0"/>
                </a:defRPr>
              </a:lvl1pPr>
              <a:lvl2pPr marL="742950" indent="-285750">
                <a:spcBef>
                  <a:spcPct val="20000"/>
                </a:spcBef>
                <a:buFont typeface="Arial" panose="020B0604020202020204" pitchFamily="34" charset="0"/>
                <a:buChar char="•"/>
                <a:defRPr sz="2000">
                  <a:solidFill>
                    <a:schemeClr val="bg1"/>
                  </a:solidFill>
                  <a:latin typeface="Amazon Ember" pitchFamily="2" charset="0"/>
                  <a:cs typeface="Amazon Ember" pitchFamily="2" charset="0"/>
                </a:defRPr>
              </a:lvl2pPr>
              <a:lvl3pPr marL="1143000" indent="-228600">
                <a:spcBef>
                  <a:spcPct val="20000"/>
                </a:spcBef>
                <a:buFont typeface="Arial" panose="020B0604020202020204" pitchFamily="34" charset="0"/>
                <a:buChar char="•"/>
                <a:defRPr>
                  <a:solidFill>
                    <a:schemeClr val="bg1"/>
                  </a:solidFill>
                  <a:latin typeface="Amazon Ember" pitchFamily="2" charset="0"/>
                  <a:cs typeface="Amazon Ember" pitchFamily="2" charset="0"/>
                </a:defRPr>
              </a:lvl3pPr>
              <a:lvl4pPr marL="16002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4pPr>
              <a:lvl5pPr marL="20574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EVENT/MESSAGE SERVICES</a:t>
              </a:r>
            </a:p>
          </p:txBody>
        </p:sp>
        <p:pic>
          <p:nvPicPr>
            <p:cNvPr id="41" name="Graphic 19">
              <a:extLst>
                <a:ext uri="{FF2B5EF4-FFF2-40B4-BE49-F238E27FC236}">
                  <a16:creationId xmlns:a16="http://schemas.microsoft.com/office/drawing/2014/main" id="{5477EE17-7223-4642-A3E1-D1A795A375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6104"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BBB9002A-E73B-4692-895A-5B56A429AB80}"/>
                </a:ext>
              </a:extLst>
            </p:cNvPr>
            <p:cNvSpPr txBox="1"/>
            <p:nvPr/>
          </p:nvSpPr>
          <p:spPr bwMode="auto">
            <a:xfrm>
              <a:off x="7308126" y="5265502"/>
              <a:ext cx="1417957"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err="1">
                  <a:ln>
                    <a:noFill/>
                  </a:ln>
                  <a:solidFill>
                    <a:srgbClr val="000000"/>
                  </a:solidFill>
                  <a:effectLst/>
                  <a:uLnTx/>
                  <a:uFillTx/>
                  <a:latin typeface="+mn-lt"/>
                  <a:ea typeface="Amazon Ember Light" panose="020B0403020204020204" pitchFamily="34" charset="0"/>
                  <a:cs typeface="Amazon Ember Light" panose="020B0403020204020204" pitchFamily="34" charset="0"/>
                </a:rPr>
                <a:t>EventBridge</a:t>
              </a:r>
              <a:endPar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endParaRPr>
            </a:p>
          </p:txBody>
        </p:sp>
        <p:pic>
          <p:nvPicPr>
            <p:cNvPr id="71" name="Graphic 18">
              <a:extLst>
                <a:ext uri="{FF2B5EF4-FFF2-40B4-BE49-F238E27FC236}">
                  <a16:creationId xmlns:a16="http://schemas.microsoft.com/office/drawing/2014/main" id="{56B7FF15-141E-664D-92CF-A7BDE2D9B5D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61462"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D3E5702C-4873-9C43-A674-A39C6BAA42F1}"/>
                </a:ext>
              </a:extLst>
            </p:cNvPr>
            <p:cNvSpPr txBox="1"/>
            <p:nvPr/>
          </p:nvSpPr>
          <p:spPr bwMode="auto">
            <a:xfrm>
              <a:off x="8633484" y="5265502"/>
              <a:ext cx="1417957" cy="492443"/>
            </a:xfrm>
            <a:prstGeom prst="rect">
              <a:avLst/>
            </a:prstGeom>
            <a:noFill/>
          </p:spPr>
          <p:txBody>
            <a:bodyPr lIns="0" tIns="0" rIns="0" bIns="0">
              <a:spAutoFit/>
            </a:bodyPr>
            <a:lstStyle>
              <a:defPPr>
                <a:defRPr lang="en-US"/>
              </a:defPPr>
              <a:lvl1pPr algn="ctr">
                <a:defRPr sz="1000">
                  <a:latin typeface="Helvetica Neue"/>
                  <a:cs typeface="Helvetica Neue"/>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mn-lt"/>
                  <a:ea typeface="Amazon Ember Light" panose="020B0403020204020204" pitchFamily="34" charset="0"/>
                  <a:cs typeface="Amazon Ember Light" panose="020B0403020204020204" pitchFamily="34" charset="0"/>
                </a:rPr>
                <a:t>SES</a:t>
              </a:r>
            </a:p>
          </p:txBody>
        </p:sp>
        <p:pic>
          <p:nvPicPr>
            <p:cNvPr id="72"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154616" y="43201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7A9BEEBE-D02C-5B4B-A329-19CABF53A64C}"/>
                </a:ext>
              </a:extLst>
            </p:cNvPr>
            <p:cNvSpPr txBox="1"/>
            <p:nvPr/>
          </p:nvSpPr>
          <p:spPr bwMode="auto">
            <a:xfrm>
              <a:off x="9923264" y="5265502"/>
              <a:ext cx="1224704" cy="492443"/>
            </a:xfrm>
            <a:prstGeom prst="rect">
              <a:avLst/>
            </a:prstGeom>
            <a:noFill/>
          </p:spPr>
          <p:txBody>
            <a:bodyPr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SNS</a:t>
              </a:r>
            </a:p>
          </p:txBody>
        </p:sp>
        <p:sp>
          <p:nvSpPr>
            <p:cNvPr id="37904" name="TextBox 59"/>
            <p:cNvSpPr txBox="1">
              <a:spLocks noChangeArrowheads="1"/>
            </p:cNvSpPr>
            <p:nvPr/>
          </p:nvSpPr>
          <p:spPr bwMode="auto">
            <a:xfrm>
              <a:off x="2467567" y="5939571"/>
              <a:ext cx="8130785" cy="3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bg1"/>
                  </a:solidFill>
                  <a:latin typeface="Amazon Ember" pitchFamily="2" charset="0"/>
                  <a:cs typeface="Amazon Ember" pitchFamily="2" charset="0"/>
                </a:defRPr>
              </a:lvl1pPr>
              <a:lvl2pPr marL="742950" indent="-285750">
                <a:spcBef>
                  <a:spcPct val="20000"/>
                </a:spcBef>
                <a:buFont typeface="Arial" panose="020B0604020202020204" pitchFamily="34" charset="0"/>
                <a:buChar char="•"/>
                <a:defRPr sz="2000">
                  <a:solidFill>
                    <a:schemeClr val="bg1"/>
                  </a:solidFill>
                  <a:latin typeface="Amazon Ember" pitchFamily="2" charset="0"/>
                  <a:cs typeface="Amazon Ember" pitchFamily="2" charset="0"/>
                </a:defRPr>
              </a:lvl2pPr>
              <a:lvl3pPr marL="1143000" indent="-228600">
                <a:spcBef>
                  <a:spcPct val="20000"/>
                </a:spcBef>
                <a:buFont typeface="Arial" panose="020B0604020202020204" pitchFamily="34" charset="0"/>
                <a:buChar char="•"/>
                <a:defRPr>
                  <a:solidFill>
                    <a:schemeClr val="bg1"/>
                  </a:solidFill>
                  <a:latin typeface="Amazon Ember" pitchFamily="2" charset="0"/>
                  <a:cs typeface="Amazon Ember" pitchFamily="2" charset="0"/>
                </a:defRPr>
              </a:lvl3pPr>
              <a:lvl4pPr marL="16002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4pPr>
              <a:lvl5pPr marL="2057400" indent="-228600">
                <a:spcBef>
                  <a:spcPct val="20000"/>
                </a:spcBef>
                <a:buFont typeface="Arial" panose="020B0604020202020204" pitchFamily="34" charset="0"/>
                <a:buChar char="»"/>
                <a:defRPr sz="1600">
                  <a:solidFill>
                    <a:schemeClr val="bg1"/>
                  </a:solidFill>
                  <a:latin typeface="Amazon Ember" pitchFamily="2" charset="0"/>
                  <a:cs typeface="Amazon Ember" pitchFamily="2"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chemeClr val="bg1"/>
                  </a:solidFill>
                  <a:latin typeface="Amazon Ember" pitchFamily="2" charset="0"/>
                  <a:cs typeface="Amazon Ember" pitchFamily="2"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and more!</a:t>
              </a:r>
            </a:p>
          </p:txBody>
        </p:sp>
      </p:grpSp>
    </p:spTree>
    <p:custDataLst>
      <p:tags r:id="rId1"/>
    </p:custDataLst>
    <p:extLst>
      <p:ext uri="{BB962C8B-B14F-4D97-AF65-F5344CB8AC3E}">
        <p14:creationId xmlns:p14="http://schemas.microsoft.com/office/powerpoint/2010/main" val="2640040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9">
      <a:dk1>
        <a:sysClr val="windowText" lastClr="000000"/>
      </a:dk1>
      <a:lt1>
        <a:sysClr val="window" lastClr="FFFFFF"/>
      </a:lt1>
      <a:dk2>
        <a:srgbClr val="232F3E"/>
      </a:dk2>
      <a:lt2>
        <a:srgbClr val="F1F3F3"/>
      </a:lt2>
      <a:accent1>
        <a:srgbClr val="005276"/>
      </a:accent1>
      <a:accent2>
        <a:srgbClr val="FF9900"/>
      </a:accent2>
      <a:accent3>
        <a:srgbClr val="D4DADA"/>
      </a:accent3>
      <a:accent4>
        <a:srgbClr val="F1F3F3"/>
      </a:accent4>
      <a:accent5>
        <a:srgbClr val="36C2B4"/>
      </a:accent5>
      <a:accent6>
        <a:srgbClr val="9E1F63"/>
      </a:accent6>
      <a:hlink>
        <a:srgbClr val="9E1F63"/>
      </a:hlink>
      <a:folHlink>
        <a:srgbClr val="9E1F63"/>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5_TC-2022-OneBrand">
  <a:themeElements>
    <a:clrScheme name="AWS Dark 5">
      <a:dk1>
        <a:sysClr val="windowText" lastClr="000000"/>
      </a:dk1>
      <a:lt1>
        <a:sysClr val="window" lastClr="FFFFFF"/>
      </a:lt1>
      <a:dk2>
        <a:srgbClr val="232F3E"/>
      </a:dk2>
      <a:lt2>
        <a:srgbClr val="F1F3F3"/>
      </a:lt2>
      <a:accent1>
        <a:srgbClr val="36C2B4"/>
      </a:accent1>
      <a:accent2>
        <a:srgbClr val="005276"/>
      </a:accent2>
      <a:accent3>
        <a:srgbClr val="F1F3F3"/>
      </a:accent3>
      <a:accent4>
        <a:srgbClr val="FF9900"/>
      </a:accent4>
      <a:accent5>
        <a:srgbClr val="008296"/>
      </a:accent5>
      <a:accent6>
        <a:srgbClr val="ADE422"/>
      </a:accent6>
      <a:hlink>
        <a:srgbClr val="ADE422"/>
      </a:hlink>
      <a:folHlink>
        <a:srgbClr val="ADE422"/>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CF5D4A0C-DA44-4347-ADAC-DC581C9075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OneBrand Template</Template>
  <TotalTime>237</TotalTime>
  <Words>9704</Words>
  <Application>Microsoft Office PowerPoint</Application>
  <PresentationFormat>Widescreen</PresentationFormat>
  <Paragraphs>1028</Paragraphs>
  <Slides>58</Slides>
  <Notes>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Amazon Ember</vt:lpstr>
      <vt:lpstr>Amazon Ember Heavy</vt:lpstr>
      <vt:lpstr>Amazon Ember Light</vt:lpstr>
      <vt:lpstr>Arial</vt:lpstr>
      <vt:lpstr>Calibri</vt:lpstr>
      <vt:lpstr>Lucida Console</vt:lpstr>
      <vt:lpstr>Wingdings</vt:lpstr>
      <vt:lpstr>Wingdings 2</vt:lpstr>
      <vt:lpstr>4_TC-2022-OneBrand</vt:lpstr>
      <vt:lpstr>5_TC-2022-OneBrand</vt:lpstr>
      <vt:lpstr>Developing on AWS</vt:lpstr>
      <vt:lpstr>Agenda</vt:lpstr>
      <vt:lpstr>Module objectives</vt:lpstr>
      <vt:lpstr>Compute services</vt:lpstr>
      <vt:lpstr>Overview of compute services</vt:lpstr>
      <vt:lpstr>Comparing compute services</vt:lpstr>
      <vt:lpstr>How AWS Lambda works</vt:lpstr>
      <vt:lpstr>Using Lambda</vt:lpstr>
      <vt:lpstr>Event sources that invoke AWS Lambda</vt:lpstr>
      <vt:lpstr>Anatomy of a Lambda function</vt:lpstr>
      <vt:lpstr>AWS Lambda invocation models</vt:lpstr>
      <vt:lpstr>Ways to invoke Lambda functions</vt:lpstr>
      <vt:lpstr>Function invocation and retries</vt:lpstr>
      <vt:lpstr>AWS  Lambda runtime lifecycle</vt:lpstr>
      <vt:lpstr>Concurrency</vt:lpstr>
      <vt:lpstr>Minimize cold starts</vt:lpstr>
      <vt:lpstr>Permissions</vt:lpstr>
      <vt:lpstr>Permissions overview</vt:lpstr>
      <vt:lpstr>Push or direct invocation model</vt:lpstr>
      <vt:lpstr>Pull or polling invocation model</vt:lpstr>
      <vt:lpstr>Develop</vt:lpstr>
      <vt:lpstr>Developing options</vt:lpstr>
      <vt:lpstr>Planning a Lambda function</vt:lpstr>
      <vt:lpstr>Lambda function: Handler</vt:lpstr>
      <vt:lpstr>Example: Amazon S3 event</vt:lpstr>
      <vt:lpstr>Context</vt:lpstr>
      <vt:lpstr>Example: Function handler (Python)</vt:lpstr>
      <vt:lpstr>Example: Function handler (Java)</vt:lpstr>
      <vt:lpstr>Example: Function handler (C#)</vt:lpstr>
      <vt:lpstr>Example: Lambda function (Python)</vt:lpstr>
      <vt:lpstr>Environment variables</vt:lpstr>
      <vt:lpstr>Using Lambda API</vt:lpstr>
      <vt:lpstr>Create a Lambda function (AWS CLI)</vt:lpstr>
      <vt:lpstr>Update the function configuration (AWS CLI)</vt:lpstr>
      <vt:lpstr>Control the runtime environment with versions and aliases</vt:lpstr>
      <vt:lpstr>Share code with layers</vt:lpstr>
      <vt:lpstr>Creating layers</vt:lpstr>
      <vt:lpstr>Test</vt:lpstr>
      <vt:lpstr>Test and debug </vt:lpstr>
      <vt:lpstr>Testing objectives</vt:lpstr>
      <vt:lpstr>Testing a Lambda function</vt:lpstr>
      <vt:lpstr>Invoke a Lambda function</vt:lpstr>
      <vt:lpstr>Example: Invoke a function</vt:lpstr>
      <vt:lpstr>Error handling</vt:lpstr>
      <vt:lpstr>Deploy</vt:lpstr>
      <vt:lpstr>Packaging considerations</vt:lpstr>
      <vt:lpstr>Deploy .zip file archives </vt:lpstr>
      <vt:lpstr>Deploy using containers</vt:lpstr>
      <vt:lpstr>Lambda function limits</vt:lpstr>
      <vt:lpstr>Demo</vt:lpstr>
      <vt:lpstr>Create a Lambda function with Cloud9 </vt:lpstr>
      <vt:lpstr>Check your knowledge</vt:lpstr>
      <vt:lpstr>Knowledge check</vt:lpstr>
      <vt:lpstr>Lab 4:  Develop Solutions Using AWS Lambda</vt:lpstr>
      <vt:lpstr>Lab 4 overview: Develop Solutions Using AWS Lambda</vt:lpstr>
      <vt:lpstr>Wrap-up</vt:lpstr>
      <vt:lpstr>Module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course title here</dc:title>
  <dc:creator>Papadakis Kantos, Yianna</dc:creator>
  <cp:lastModifiedBy>Papadakis Kantos, Yianna</cp:lastModifiedBy>
  <cp:revision>36</cp:revision>
  <dcterms:created xsi:type="dcterms:W3CDTF">2022-05-23T15:50:25Z</dcterms:created>
  <dcterms:modified xsi:type="dcterms:W3CDTF">2022-08-29T17:29:29Z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ies>
</file>